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9" r:id="rId2"/>
    <p:sldMasterId id="2147483685" r:id="rId3"/>
    <p:sldMasterId id="2147483691" r:id="rId4"/>
  </p:sldMasterIdLst>
  <p:notesMasterIdLst>
    <p:notesMasterId r:id="rId33"/>
  </p:notesMasterIdLst>
  <p:handoutMasterIdLst>
    <p:handoutMasterId r:id="rId34"/>
  </p:handoutMasterIdLst>
  <p:sldIdLst>
    <p:sldId id="606" r:id="rId5"/>
    <p:sldId id="699" r:id="rId6"/>
    <p:sldId id="700" r:id="rId7"/>
    <p:sldId id="676" r:id="rId8"/>
    <p:sldId id="678" r:id="rId9"/>
    <p:sldId id="712" r:id="rId10"/>
    <p:sldId id="680" r:id="rId11"/>
    <p:sldId id="697" r:id="rId12"/>
    <p:sldId id="688" r:id="rId13"/>
    <p:sldId id="701" r:id="rId14"/>
    <p:sldId id="681" r:id="rId15"/>
    <p:sldId id="682" r:id="rId16"/>
    <p:sldId id="683" r:id="rId17"/>
    <p:sldId id="702" r:id="rId18"/>
    <p:sldId id="711" r:id="rId19"/>
    <p:sldId id="686" r:id="rId20"/>
    <p:sldId id="689" r:id="rId21"/>
    <p:sldId id="694" r:id="rId22"/>
    <p:sldId id="703" r:id="rId23"/>
    <p:sldId id="685" r:id="rId24"/>
    <p:sldId id="707" r:id="rId25"/>
    <p:sldId id="710" r:id="rId26"/>
    <p:sldId id="709" r:id="rId27"/>
    <p:sldId id="708" r:id="rId28"/>
    <p:sldId id="690" r:id="rId29"/>
    <p:sldId id="704" r:id="rId30"/>
    <p:sldId id="705" r:id="rId31"/>
    <p:sldId id="675" r:id="rId32"/>
  </p:sldIdLst>
  <p:sldSz cx="9144000" cy="6858000" type="screen4x3"/>
  <p:notesSz cx="7099300" cy="1023461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3F7"/>
    <a:srgbClr val="00C2B4"/>
    <a:srgbClr val="92D050"/>
    <a:srgbClr val="4DC3D3"/>
    <a:srgbClr val="F8971D"/>
    <a:srgbClr val="5C6F7C"/>
    <a:srgbClr val="E31B23"/>
    <a:srgbClr val="795300"/>
    <a:srgbClr val="94A545"/>
    <a:srgbClr val="B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492" autoAdjust="0"/>
  </p:normalViewPr>
  <p:slideViewPr>
    <p:cSldViewPr>
      <p:cViewPr varScale="1">
        <p:scale>
          <a:sx n="112" d="100"/>
          <a:sy n="112" d="100"/>
        </p:scale>
        <p:origin x="-1764" y="-72"/>
      </p:cViewPr>
      <p:guideLst>
        <p:guide orient="horz" pos="384"/>
        <p:guide pos="1008"/>
      </p:guideLst>
    </p:cSldViewPr>
  </p:slideViewPr>
  <p:outlineViewPr>
    <p:cViewPr>
      <p:scale>
        <a:sx n="50" d="100"/>
        <a:sy n="50" d="100"/>
      </p:scale>
      <p:origin x="0" y="4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8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lang="hr-HR" noProof="0"/>
          </a:pPr>
          <a:endParaRPr lang="sr-Latn-RS"/>
        </a:p>
      </c:txPr>
    </c:title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Aktivnosti do potpune primjene sustava za upravljanje imovinom</c:v>
                </c:pt>
              </c:strCache>
            </c:strRef>
          </c:tx>
          <c:dPt>
            <c:idx val="0"/>
            <c:bubble3D val="0"/>
            <c:spPr>
              <a:solidFill>
                <a:srgbClr val="13A3F7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7231430401290612"/>
                  <c:y val="-0.22804827241417619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r>
                      <a:rPr lang="en-US" sz="4000" dirty="0"/>
                      <a:t>70%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875675345129719"/>
                  <c:y val="7.455719205802526E-2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r>
                      <a:rPr lang="en-US" sz="4000" dirty="0"/>
                      <a:t>30%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Pripremne aktivnosti (uspostava osnovnih sastavnica za upravljanje održavanjem)</c:v>
                </c:pt>
                <c:pt idx="1">
                  <c:v>Informatička podrška upravljanju procesom održavanja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 baseline="0">
                <a:solidFill>
                  <a:schemeClr val="tx1"/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800" baseline="0">
                <a:solidFill>
                  <a:schemeClr val="tx1"/>
                </a:solidFill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67956501565185568"/>
          <c:y val="0.24224728998365261"/>
          <c:w val="0.30857822520186834"/>
          <c:h val="0.74143428507943565"/>
        </c:manualLayout>
      </c:layout>
      <c:overlay val="0"/>
      <c:txPr>
        <a:bodyPr/>
        <a:lstStyle/>
        <a:p>
          <a:pPr>
            <a:defRPr sz="1800">
              <a:solidFill>
                <a:schemeClr val="tx1">
                  <a:lumMod val="90000"/>
                  <a:lumOff val="10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9" tIns="48590" rIns="97179" bIns="48590" numCol="1" anchor="t" anchorCtr="0" compatLnSpc="1">
            <a:prstTxWarp prst="textNoShape">
              <a:avLst/>
            </a:prstTxWarp>
          </a:bodyPr>
          <a:lstStyle>
            <a:lvl1pPr algn="l" defTabSz="971973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9" tIns="48590" rIns="97179" bIns="48590" numCol="1" anchor="t" anchorCtr="0" compatLnSpc="1">
            <a:prstTxWarp prst="textNoShape">
              <a:avLst/>
            </a:prstTxWarp>
          </a:bodyPr>
          <a:lstStyle>
            <a:lvl1pPr algn="r" defTabSz="971973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7588" name="Picture 3" descr="newlogo-bu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506413"/>
            <a:ext cx="1057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165100" y="9712325"/>
            <a:ext cx="765175" cy="398463"/>
          </a:xfrm>
          <a:prstGeom prst="rect">
            <a:avLst/>
          </a:prstGeom>
        </p:spPr>
        <p:txBody>
          <a:bodyPr vert="horz" lIns="96361" tIns="48180" rIns="96361" bIns="4818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529718-61E9-4C5F-AAF2-35E8A3008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1792288" y="9779000"/>
            <a:ext cx="4508500" cy="249238"/>
          </a:xfrm>
          <a:prstGeom prst="rect">
            <a:avLst/>
          </a:prstGeom>
        </p:spPr>
        <p:txBody>
          <a:bodyPr lIns="96361" tIns="48180" rIns="96361" bIns="48180"/>
          <a:lstStyle>
            <a:lvl1pPr algn="l" eaLnBrk="0" hangingPunct="0">
              <a:defRPr sz="9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Infor &amp; Ekonerg - Infor Channel Partner.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360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algn="l" defTabSz="990375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algn="r" defTabSz="990375" eaLnBrk="0" hangingPunct="0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pic>
        <p:nvPicPr>
          <p:cNvPr id="46086" name="Picture 23" descr="newlogo-bu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1275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1"/>
          <p:cNvSpPr>
            <a:spLocks noGrp="1"/>
          </p:cNvSpPr>
          <p:nvPr>
            <p:ph type="sldNum" sz="quarter" idx="5"/>
          </p:nvPr>
        </p:nvSpPr>
        <p:spPr>
          <a:xfrm>
            <a:off x="165100" y="9712325"/>
            <a:ext cx="765175" cy="398463"/>
          </a:xfrm>
          <a:prstGeom prst="rect">
            <a:avLst/>
          </a:prstGeom>
        </p:spPr>
        <p:txBody>
          <a:bodyPr vert="horz" lIns="96361" tIns="48180" rIns="96361" bIns="4818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28D47A4-E6C4-4A23-A88A-E8B4EECCE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792288" y="9779000"/>
            <a:ext cx="4508500" cy="249238"/>
          </a:xfrm>
          <a:prstGeom prst="rect">
            <a:avLst/>
          </a:prstGeom>
        </p:spPr>
        <p:txBody>
          <a:bodyPr lIns="96361" tIns="48180" rIns="96361" bIns="48180"/>
          <a:lstStyle>
            <a:lvl1pPr algn="l" eaLnBrk="0" hangingPunct="0">
              <a:defRPr sz="9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Infor &amp; Ekonerg - Infor Channel Partner.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21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7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2932" indent="-301127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4510" indent="-240903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6314" indent="-240903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68118" indent="-240903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49921" indent="-24090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1725" indent="-24090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3529" indent="-24090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95334" indent="-24090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prstClr val="black"/>
                </a:solidFill>
              </a:rPr>
              <a:t>Copyright © 2013 Infor &amp; Ekonerg - Infor Channel Partner. All rights reserved.</a:t>
            </a:r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25603" name="Rectangle 18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2932" indent="-301127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4510" indent="-240903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6314" indent="-240903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68118" indent="-240903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49921" indent="-24090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1725" indent="-24090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3529" indent="-24090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95334" indent="-24090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7B28B4F6-6AD8-4701-93B8-0AC1F435FC2A}" type="slidenum">
              <a:rPr lang="en-GB" sz="130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47108" name="Slide Image Placeholder 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9" name="Notes Placeholder 10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smtClean="0"/>
              <a:t>Copyright © 2013 Infor &amp; Ekonerg - Infor Channel Partner. All rights reserved.</a:t>
            </a:r>
            <a:endParaRPr lang="en-US" sz="110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3E48425-2650-4FD7-9D35-4AB6B75F033F}" type="slidenum">
              <a:rPr lang="en-US" sz="1300"/>
              <a:pPr>
                <a:defRPr/>
              </a:pPr>
              <a:t>10</a:t>
            </a:fld>
            <a:endParaRPr lang="en-US" sz="13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11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12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13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smtClean="0"/>
              <a:t>Copyright © 2013 Infor &amp; Ekonerg - Infor Channel Partner. All rights reserved.</a:t>
            </a:r>
            <a:endParaRPr lang="en-US" sz="110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3E48425-2650-4FD7-9D35-4AB6B75F033F}" type="slidenum">
              <a:rPr lang="en-US" sz="1300"/>
              <a:pPr>
                <a:defRPr/>
              </a:pPr>
              <a:t>14</a:t>
            </a:fld>
            <a:endParaRPr lang="en-US" sz="13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15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16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3">
              <a:defRPr sz="2300">
                <a:solidFill>
                  <a:schemeClr val="tx1"/>
                </a:solidFill>
                <a:latin typeface="Arial" charset="0"/>
              </a:defRPr>
            </a:lvl1pPr>
            <a:lvl2pPr marL="776308" indent="-298580" defTabSz="960433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94321" indent="-238864" defTabSz="960433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72049" indent="-238864" defTabSz="960433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49777" indent="-238864" defTabSz="960433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27506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05234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582962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60690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F12763-900C-4CA4-9F24-7E40F80E2FFD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48" y="4861769"/>
            <a:ext cx="5206604" cy="46045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229" indent="-232229" eaLnBrk="1" hangingPunct="1"/>
            <a:endParaRPr lang="en-US" sz="19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18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smtClean="0"/>
              <a:t>Copyright © 2013 Infor &amp; Ekonerg - Infor Channel Partner. All rights reserved.</a:t>
            </a:r>
            <a:endParaRPr lang="en-US" sz="110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3E48425-2650-4FD7-9D35-4AB6B75F033F}" type="slidenum">
              <a:rPr lang="en-US" sz="1300"/>
              <a:pPr>
                <a:defRPr/>
              </a:pPr>
              <a:t>19</a:t>
            </a:fld>
            <a:endParaRPr lang="en-US" sz="13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smtClean="0"/>
              <a:t>Copyright © 2013 Infor &amp; Ekonerg - Infor Channel Partner. All rights reserved.</a:t>
            </a:r>
            <a:endParaRPr lang="en-US" sz="110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3E48425-2650-4FD7-9D35-4AB6B75F033F}" type="slidenum">
              <a:rPr lang="en-US" sz="1300"/>
              <a:pPr>
                <a:defRPr/>
              </a:pPr>
              <a:t>2</a:t>
            </a:fld>
            <a:endParaRPr lang="en-US" sz="13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20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21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22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23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24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25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smtClean="0"/>
              <a:t>Copyright © 2013 Infor &amp; Ekonerg - Infor Channel Partner. All rights reserved.</a:t>
            </a:r>
            <a:endParaRPr lang="en-US" sz="110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3E48425-2650-4FD7-9D35-4AB6B75F033F}" type="slidenum">
              <a:rPr lang="en-US" sz="1300"/>
              <a:pPr>
                <a:defRPr/>
              </a:pPr>
              <a:t>26</a:t>
            </a:fld>
            <a:endParaRPr lang="en-US" sz="13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smtClean="0"/>
              <a:t>Copyright © 2013 Infor &amp; Ekonerg - Infor Channel Partner. All rights reserved.</a:t>
            </a:r>
            <a:endParaRPr lang="en-US" sz="110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3E48425-2650-4FD7-9D35-4AB6B75F033F}" type="slidenum">
              <a:rPr lang="en-US" sz="1300"/>
              <a:pPr>
                <a:defRPr/>
              </a:pPr>
              <a:t>27</a:t>
            </a:fld>
            <a:endParaRPr lang="en-US" sz="13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C49A262-4C2D-4A43-A72E-5A3203BBB6E2}" type="slidenum">
              <a:rPr lang="en-US" sz="1200"/>
              <a:pPr>
                <a:defRPr/>
              </a:pPr>
              <a:t>28</a:t>
            </a:fld>
            <a:endParaRPr lang="en-US" sz="1200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smtClean="0"/>
              <a:t>Copyright © 2013 Infor &amp; Ekonerg - Infor Channel Partner. All rights reserved.</a:t>
            </a:r>
            <a:endParaRPr lang="en-US" sz="110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33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82932" indent="-301127" defTabSz="98033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204510" indent="-240903" defTabSz="98033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86314" indent="-240903" defTabSz="980337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68118" indent="-240903" defTabSz="98033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49921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31725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613529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95334" indent="-240903" algn="ctr" defTabSz="98033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3E48425-2650-4FD7-9D35-4AB6B75F033F}" type="slidenum">
              <a:rPr lang="en-US" sz="1300"/>
              <a:pPr>
                <a:defRPr/>
              </a:pPr>
              <a:t>3</a:t>
            </a:fld>
            <a:endParaRPr lang="en-US" sz="13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4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6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7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2DC4645-FEAD-4402-BC05-F131FDEA2D27}" type="slidenum">
              <a:rPr lang="en-US" sz="1200"/>
              <a:pPr>
                <a:defRPr/>
              </a:pPr>
              <a:t>8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36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6036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6036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6036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6036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396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559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8721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5884" indent="-228581" algn="ctr" defTabSz="96036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Copyright © 2013 Infor &amp; Ekonerg - Infor Channel Partner. All rights reserved.</a:t>
            </a:r>
            <a:endParaRPr lang="sr-Latn-C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3">
              <a:defRPr sz="2300">
                <a:solidFill>
                  <a:schemeClr val="tx1"/>
                </a:solidFill>
                <a:latin typeface="Arial" charset="0"/>
              </a:defRPr>
            </a:lvl1pPr>
            <a:lvl2pPr marL="776308" indent="-298580" defTabSz="960433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94321" indent="-238864" defTabSz="960433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72049" indent="-238864" defTabSz="960433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49777" indent="-238864" defTabSz="960433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27506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05234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582962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60690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99235F-1727-4051-8122-0A401EFC7481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54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48" y="4861769"/>
            <a:ext cx="5206604" cy="46045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571" indent="-230571" eaLnBrk="1" hangingPunct="1"/>
            <a:endParaRPr lang="en-US" sz="1900" dirty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3">
              <a:defRPr sz="2300">
                <a:solidFill>
                  <a:schemeClr val="tx1"/>
                </a:solidFill>
                <a:latin typeface="Arial" charset="0"/>
              </a:defRPr>
            </a:lvl1pPr>
            <a:lvl2pPr marL="776308" indent="-298580" defTabSz="960433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94321" indent="-238864" defTabSz="960433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72049" indent="-238864" defTabSz="960433">
              <a:defRPr sz="2300">
                <a:solidFill>
                  <a:schemeClr val="tx1"/>
                </a:solidFill>
                <a:latin typeface="Arial" charset="0"/>
              </a:defRPr>
            </a:lvl4pPr>
            <a:lvl5pPr marL="2149777" indent="-238864" defTabSz="960433">
              <a:defRPr sz="2300">
                <a:solidFill>
                  <a:schemeClr val="tx1"/>
                </a:solidFill>
                <a:latin typeface="Arial" charset="0"/>
              </a:defRPr>
            </a:lvl5pPr>
            <a:lvl6pPr marL="2627506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3105234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582962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4060690" indent="-238864" algn="ctr" defTabSz="9604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C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T-title-image-524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22396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4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2438400" y="1387475"/>
            <a:ext cx="6019800" cy="9747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97285" name="Rectangle 8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438400" y="2430463"/>
            <a:ext cx="6400800" cy="1912937"/>
          </a:xfrm>
        </p:spPr>
        <p:txBody>
          <a:bodyPr/>
          <a:lstStyle>
            <a:lvl1pPr marL="0" indent="0">
              <a:buFont typeface="Webdings" pitchFamily="18" charset="2"/>
              <a:buNone/>
              <a:defRPr sz="1800" b="1" smtClean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pic>
        <p:nvPicPr>
          <p:cNvPr id="8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9" y="276588"/>
            <a:ext cx="1465679" cy="6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97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AEBC61-7F39-4934-A7E9-3FCC0FA04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0"/>
            <a:ext cx="792088" cy="3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62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T-title-image-524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2438400" y="1387475"/>
            <a:ext cx="6019800" cy="9747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97285" name="Rectangle 8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438400" y="2430463"/>
            <a:ext cx="6400800" cy="1912937"/>
          </a:xfrm>
        </p:spPr>
        <p:txBody>
          <a:bodyPr/>
          <a:lstStyle>
            <a:lvl1pPr marL="0" indent="0">
              <a:buFont typeface="Webdings" pitchFamily="18" charset="2"/>
              <a:buNone/>
              <a:defRPr sz="1800" b="1" smtClean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pic>
        <p:nvPicPr>
          <p:cNvPr id="8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9" y="188640"/>
            <a:ext cx="1465679" cy="6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962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80744" y="152400"/>
            <a:ext cx="7389813" cy="742949"/>
          </a:xfr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AC44493-E3CF-4BD5-9326-09AFA5479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29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152400"/>
            <a:ext cx="760888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71600"/>
            <a:ext cx="78168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D16DD98-7A3B-4A3C-8630-29060D2ADC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94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152400"/>
            <a:ext cx="760888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F874A4E-2708-4FBC-B37D-D609388285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94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833A299-3686-4BBD-9C3D-8092519FAC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119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T-title-image-524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2438400" y="1387475"/>
            <a:ext cx="6019800" cy="9747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97285" name="Rectangle 8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438400" y="2430463"/>
            <a:ext cx="6400800" cy="1912937"/>
          </a:xfrm>
        </p:spPr>
        <p:txBody>
          <a:bodyPr/>
          <a:lstStyle>
            <a:lvl1pPr marL="0" indent="0">
              <a:buFont typeface="Webdings" pitchFamily="18" charset="2"/>
              <a:buNone/>
              <a:defRPr sz="1800" b="1" smtClean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pic>
        <p:nvPicPr>
          <p:cNvPr id="7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9" y="188640"/>
            <a:ext cx="1465679" cy="6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2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80744" y="152400"/>
            <a:ext cx="7389813" cy="742949"/>
          </a:xfr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BC903A0-8131-42DD-8422-C10BE5605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3685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152400"/>
            <a:ext cx="760888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71600"/>
            <a:ext cx="78168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FBE570-0C88-4968-AF51-FAB6759DA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63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152400"/>
            <a:ext cx="760888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4CD6411-27B4-4679-86E8-8F8CD05E29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74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80744" y="152400"/>
            <a:ext cx="7389813" cy="742949"/>
          </a:xfr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F17C6C9-4274-4F8D-8FA7-9217E55E53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599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FDC0D52-6CA1-447A-A15D-0B774D9E90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177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152400"/>
            <a:ext cx="760888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71600"/>
            <a:ext cx="78168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79C0683-4E81-48CB-BD00-6CC1D77C70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014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152400"/>
            <a:ext cx="760888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AA0E325-026D-4C6C-B3EA-96765FB07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03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2095C97-6A4A-4947-9EAE-DA43ED9F6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29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T-title-image-524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2438400" y="1387475"/>
            <a:ext cx="6019800" cy="9747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97285" name="Rectangle 8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438400" y="2430463"/>
            <a:ext cx="6400800" cy="1912937"/>
          </a:xfrm>
        </p:spPr>
        <p:txBody>
          <a:bodyPr/>
          <a:lstStyle>
            <a:lvl1pPr marL="0" indent="0">
              <a:buFont typeface="Webdings" pitchFamily="18" charset="2"/>
              <a:buNone/>
              <a:defRPr sz="1800" b="1" smtClean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pic>
        <p:nvPicPr>
          <p:cNvPr id="8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0" y="188640"/>
            <a:ext cx="1465679" cy="6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41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80744" y="152400"/>
            <a:ext cx="7389813" cy="742949"/>
          </a:xfr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6AA0D89-E2C3-4E9A-B564-161F8A7952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60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152400"/>
            <a:ext cx="760888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371600"/>
            <a:ext cx="78168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9D9575F-7E67-4D61-8C2F-FDE9AA21A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47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152400"/>
            <a:ext cx="760888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8833ED8-C193-4C1C-8037-DA8BA7185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0"/>
            <a:ext cx="792088" cy="3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980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PT-BKGD-FOOTER-whit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9144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371600"/>
            <a:ext cx="781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92875"/>
            <a:ext cx="1225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A3940E7-47F9-4695-9E53-6DB58D81E48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0" name="Picture 13" descr="PPT-header-main-bullets-1024-clea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6"/>
          <p:cNvSpPr>
            <a:spLocks noGrp="1" noChangeArrowheads="1"/>
          </p:cNvSpPr>
          <p:nvPr>
            <p:ph type="title"/>
          </p:nvPr>
        </p:nvSpPr>
        <p:spPr bwMode="white">
          <a:xfrm>
            <a:off x="1381125" y="152400"/>
            <a:ext cx="7608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54864" rIns="9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8401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8257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2000">
          <a:solidFill>
            <a:schemeClr val="tx1"/>
          </a:solidFill>
          <a:latin typeface="+mn-lt"/>
        </a:defRPr>
      </a:lvl2pPr>
      <a:lvl3pPr marL="857250" indent="-2317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defRPr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1600">
          <a:solidFill>
            <a:schemeClr val="tx1"/>
          </a:solidFill>
          <a:latin typeface="+mn-lt"/>
        </a:defRPr>
      </a:lvl4pPr>
      <a:lvl5pPr marL="1368425" indent="-1143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1600">
          <a:solidFill>
            <a:schemeClr val="tx1"/>
          </a:solidFill>
          <a:latin typeface="+mn-lt"/>
        </a:defRPr>
      </a:lvl5pPr>
      <a:lvl6pPr marL="18256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6pPr>
      <a:lvl7pPr marL="22828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7pPr>
      <a:lvl8pPr marL="27400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8pPr>
      <a:lvl9pPr marL="31972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PPT-BKGD-FOOTER-whit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9144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371600"/>
            <a:ext cx="781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92875"/>
            <a:ext cx="1225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3A3D641-54A2-4CDF-9B40-868076CF59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4" name="Picture 13" descr="PPT-header-main-bullets-1024-clea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6"/>
          <p:cNvSpPr>
            <a:spLocks noGrp="1" noChangeArrowheads="1"/>
          </p:cNvSpPr>
          <p:nvPr>
            <p:ph type="title"/>
          </p:nvPr>
        </p:nvSpPr>
        <p:spPr bwMode="white">
          <a:xfrm>
            <a:off x="1381125" y="152400"/>
            <a:ext cx="7608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54864" rIns="9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1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8401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8257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2000">
          <a:solidFill>
            <a:schemeClr val="tx1"/>
          </a:solidFill>
          <a:latin typeface="+mn-lt"/>
        </a:defRPr>
      </a:lvl2pPr>
      <a:lvl3pPr marL="857250" indent="-2317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defRPr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1600">
          <a:solidFill>
            <a:schemeClr val="tx1"/>
          </a:solidFill>
          <a:latin typeface="+mn-lt"/>
        </a:defRPr>
      </a:lvl4pPr>
      <a:lvl5pPr marL="1368425" indent="-1143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1600">
          <a:solidFill>
            <a:schemeClr val="tx1"/>
          </a:solidFill>
          <a:latin typeface="+mn-lt"/>
        </a:defRPr>
      </a:lvl5pPr>
      <a:lvl6pPr marL="18256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6pPr>
      <a:lvl7pPr marL="22828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7pPr>
      <a:lvl8pPr marL="27400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8pPr>
      <a:lvl9pPr marL="31972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PPT-BKGD-FOOTER-whit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9144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371600"/>
            <a:ext cx="781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92875"/>
            <a:ext cx="1225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2B96011-97EF-4377-8848-99681AADBE2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78" name="Picture 13" descr="PPT-header-main-bullets-1024-clea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6"/>
          <p:cNvSpPr>
            <a:spLocks noGrp="1" noChangeArrowheads="1"/>
          </p:cNvSpPr>
          <p:nvPr>
            <p:ph type="title"/>
          </p:nvPr>
        </p:nvSpPr>
        <p:spPr bwMode="white">
          <a:xfrm>
            <a:off x="1381125" y="152400"/>
            <a:ext cx="7608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54864" rIns="9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0"/>
            <a:ext cx="792088" cy="3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82" r:id="rId3"/>
    <p:sldLayoutId id="2147485083" r:id="rId4"/>
    <p:sldLayoutId id="2147485084" r:id="rId5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8257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2000">
          <a:solidFill>
            <a:schemeClr val="tx1"/>
          </a:solidFill>
          <a:latin typeface="+mn-lt"/>
        </a:defRPr>
      </a:lvl2pPr>
      <a:lvl3pPr marL="857250" indent="-2317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defRPr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1600">
          <a:solidFill>
            <a:schemeClr val="tx1"/>
          </a:solidFill>
          <a:latin typeface="+mn-lt"/>
        </a:defRPr>
      </a:lvl4pPr>
      <a:lvl5pPr marL="1368425" indent="-1143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1600">
          <a:solidFill>
            <a:schemeClr val="tx1"/>
          </a:solidFill>
          <a:latin typeface="+mn-lt"/>
        </a:defRPr>
      </a:lvl5pPr>
      <a:lvl6pPr marL="18256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6pPr>
      <a:lvl7pPr marL="22828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7pPr>
      <a:lvl8pPr marL="27400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8pPr>
      <a:lvl9pPr marL="31972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PPT-BKGD-FOOTER-whit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9144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371600"/>
            <a:ext cx="781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92875"/>
            <a:ext cx="1225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19A8913-7D1F-41D7-8E32-693DB5B870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102" name="Picture 13" descr="PPT-header-main-bullets-1024-clea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6"/>
          <p:cNvSpPr>
            <a:spLocks noGrp="1" noChangeArrowheads="1"/>
          </p:cNvSpPr>
          <p:nvPr>
            <p:ph type="title"/>
          </p:nvPr>
        </p:nvSpPr>
        <p:spPr bwMode="white">
          <a:xfrm>
            <a:off x="1381125" y="152400"/>
            <a:ext cx="7608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54864" rIns="9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" name="Picture 2" descr="http://solutionsx.com/wp-content/uploads/Infor_Channel_Partner_Logo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0"/>
            <a:ext cx="792088" cy="3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5" r:id="rId1"/>
    <p:sldLayoutId id="2147485086" r:id="rId2"/>
    <p:sldLayoutId id="2147485087" r:id="rId3"/>
    <p:sldLayoutId id="2147485088" r:id="rId4"/>
    <p:sldLayoutId id="2147485089" r:id="rId5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8257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2000">
          <a:solidFill>
            <a:schemeClr val="tx1"/>
          </a:solidFill>
          <a:latin typeface="+mn-lt"/>
        </a:defRPr>
      </a:lvl2pPr>
      <a:lvl3pPr marL="857250" indent="-2317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defRPr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1600">
          <a:solidFill>
            <a:schemeClr val="tx1"/>
          </a:solidFill>
          <a:latin typeface="+mn-lt"/>
        </a:defRPr>
      </a:lvl4pPr>
      <a:lvl5pPr marL="1368425" indent="-1143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tx2"/>
        </a:buClr>
        <a:buFont typeface="Webdings" pitchFamily="18" charset="2"/>
        <a:buChar char=""/>
        <a:tabLst>
          <a:tab pos="741363" algn="l"/>
        </a:tabLst>
        <a:defRPr sz="1600">
          <a:solidFill>
            <a:schemeClr val="tx1"/>
          </a:solidFill>
          <a:latin typeface="+mn-lt"/>
        </a:defRPr>
      </a:lvl5pPr>
      <a:lvl6pPr marL="18256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6pPr>
      <a:lvl7pPr marL="22828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7pPr>
      <a:lvl8pPr marL="27400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8pPr>
      <a:lvl9pPr marL="3197225" indent="-1143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ebdings" charset="2"/>
        <a:buChar char="4"/>
        <a:tabLst>
          <a:tab pos="7413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cid:image001.jpg@01CE2B02.E80DF1C0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hyperlink" Target="../../DropOffLibrary/Programacion.pp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kresimir.brckan@ekonerg.hr" TargetMode="Externa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PPT-title-image-4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95512" y="1484313"/>
            <a:ext cx="6552951" cy="974725"/>
          </a:xfrm>
        </p:spPr>
        <p:txBody>
          <a:bodyPr/>
          <a:lstStyle/>
          <a:p>
            <a:r>
              <a:rPr lang="hr-HR" sz="1900" dirty="0"/>
              <a:t>Primjena </a:t>
            </a:r>
            <a:r>
              <a:rPr lang="hr-HR" sz="1900" dirty="0" smtClean="0"/>
              <a:t>sustava Infor EAM u KD VIK Rijeka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500" dirty="0"/>
              <a:t/>
            </a:r>
            <a:br>
              <a:rPr lang="hr-HR" sz="500" dirty="0"/>
            </a:br>
            <a:r>
              <a:rPr lang="hr-HR" sz="1300" dirty="0"/>
              <a:t/>
            </a:r>
            <a:br>
              <a:rPr lang="hr-HR" sz="1300" dirty="0"/>
            </a:br>
            <a:endParaRPr lang="en-US" sz="1400" dirty="0"/>
          </a:p>
        </p:txBody>
      </p:sp>
      <p:sp>
        <p:nvSpPr>
          <p:cNvPr id="2560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333625"/>
            <a:ext cx="6400800" cy="5048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sz="1100" dirty="0"/>
              <a:t>DO BIH: Informacijski sistemi u održavanju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sz="1100" dirty="0"/>
              <a:t>Zenica, 08.04.2014.</a:t>
            </a:r>
            <a:endParaRPr lang="en-US" sz="1100" dirty="0"/>
          </a:p>
        </p:txBody>
      </p:sp>
      <p:pic>
        <p:nvPicPr>
          <p:cNvPr id="7" name="Picture 2" descr="http://solutionsx.com/wp-content/uploads/Infor_Channel_Partner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3" y="324970"/>
            <a:ext cx="13067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_x0020_1" descr="Description: cid:part1.09040308.06080709@ekonerg.hr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970"/>
            <a:ext cx="56842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000" dirty="0"/>
              <a:t>Uspostava osnovnih sastavnica za upravljanje održavanjem, reinženjering procesa i </a:t>
            </a:r>
            <a:r>
              <a:rPr lang="hr-HR" sz="2000" dirty="0" smtClean="0"/>
              <a:t>sustava</a:t>
            </a:r>
            <a:endParaRPr lang="de-DE" sz="2200" dirty="0" smtClean="0">
              <a:ea typeface="ＭＳ Ｐゴシック" pitchFamily="34" charset="-128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374775" y="6492875"/>
            <a:ext cx="776922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AA43F52-DE67-4703-9925-072D6F84B16E}" type="slidenum">
              <a:rPr lang="en-US" sz="900">
                <a:solidFill>
                  <a:srgbClr val="B2B2B2"/>
                </a:solidFill>
              </a:rPr>
              <a:pPr>
                <a:defRPr/>
              </a:pPr>
              <a:t>10</a:t>
            </a:fld>
            <a:endParaRPr lang="en-US" sz="900">
              <a:solidFill>
                <a:srgbClr val="B2B2B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9552" y="1268760"/>
            <a:ext cx="5400000" cy="5236755"/>
          </a:xfrm>
          <a:prstGeom prst="rect">
            <a:avLst/>
          </a:prstGeom>
          <a:solidFill>
            <a:sysClr val="window" lastClr="FFFFFF"/>
          </a:solidFill>
          <a:ln w="1270">
            <a:solidFill>
              <a:schemeClr val="tx1"/>
            </a:solidFill>
          </a:ln>
        </p:spPr>
        <p:txBody>
          <a:bodyPr lIns="365760" tIns="365760" rIns="365760" bIns="3657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1" dirty="0" smtClean="0">
                <a:latin typeface="Arial" pitchFamily="34" charset="0"/>
              </a:rPr>
              <a:t>Upravljanje kvalitetom, definiranje postupaka i procedura upravljanja održavanjem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1400" dirty="0"/>
          </a:p>
          <a:p>
            <a:r>
              <a:rPr lang="vi-VN" sz="1600" dirty="0"/>
              <a:t>izrada / revizija procedura kvalitete u Službi dizanja vode - održavanje strojarskih i elektro postrojenja, održavanje automatike</a:t>
            </a:r>
          </a:p>
          <a:p>
            <a:r>
              <a:rPr lang="vi-VN" sz="1600" dirty="0"/>
              <a:t>izrada / revizija planova (programa) preventivnog održavanja objekata, opreme i uređaja u tehnološkom sustavu dizanja vode po strukama, temeljem zakonskih odredbi, iskustva u eksploataciji i dobre prakse u održavanju istovrsnih sustava</a:t>
            </a:r>
          </a:p>
          <a:p>
            <a:r>
              <a:rPr lang="vi-VN" sz="1600" dirty="0"/>
              <a:t>definiranje projektnih uputa za izradu dokumentacije u CAD formatu i pravila označavanja (nomenklatura) tehničkih sustava u Službi dizanja vode</a:t>
            </a:r>
          </a:p>
          <a:p>
            <a:pPr eaLnBrk="1" hangingPunct="1">
              <a:lnSpc>
                <a:spcPct val="90000"/>
              </a:lnSpc>
            </a:pPr>
            <a:endParaRPr lang="hr-HR" sz="500" dirty="0"/>
          </a:p>
        </p:txBody>
      </p:sp>
      <p:pic>
        <p:nvPicPr>
          <p:cNvPr id="7" name="Picture 5" descr="voda-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14" y="4044130"/>
            <a:ext cx="2729525" cy="21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G_019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721229" cy="18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012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11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1723"/>
            <a:ext cx="75438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Upravljanje kvalitetom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272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12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155849"/>
            <a:ext cx="3338512" cy="5297487"/>
          </a:xfr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92" y="1151086"/>
            <a:ext cx="3429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Zadaci preventivnog održavanja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262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13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94" y="1171153"/>
            <a:ext cx="7526338" cy="5210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Uputa za izradu dokumentacije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633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374775" y="6492875"/>
            <a:ext cx="776922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AA43F52-DE67-4703-9925-072D6F84B16E}" type="slidenum">
              <a:rPr lang="en-US" sz="900">
                <a:solidFill>
                  <a:srgbClr val="B2B2B2"/>
                </a:solidFill>
              </a:rPr>
              <a:pPr>
                <a:defRPr/>
              </a:pPr>
              <a:t>14</a:t>
            </a:fld>
            <a:endParaRPr lang="en-US" sz="900">
              <a:solidFill>
                <a:srgbClr val="B2B2B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9552" y="1268760"/>
            <a:ext cx="8208912" cy="5236755"/>
          </a:xfrm>
          <a:prstGeom prst="rect">
            <a:avLst/>
          </a:prstGeom>
          <a:solidFill>
            <a:sysClr val="window" lastClr="FFFFFF"/>
          </a:solidFill>
          <a:ln w="1270">
            <a:solidFill>
              <a:schemeClr val="tx1"/>
            </a:solidFill>
          </a:ln>
        </p:spPr>
        <p:txBody>
          <a:bodyPr lIns="365760" tIns="365760" rIns="365760" bIns="3657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1" dirty="0" smtClean="0">
                <a:latin typeface="Arial" pitchFamily="34" charset="0"/>
              </a:rPr>
              <a:t>Priprema podatkovne osnovice</a:t>
            </a:r>
          </a:p>
          <a:p>
            <a:r>
              <a:rPr lang="hr-HR" sz="1600" dirty="0"/>
              <a:t>uspostava nomenklaturnog sustava</a:t>
            </a:r>
            <a:r>
              <a:rPr lang="vi-VN" sz="1600" dirty="0"/>
              <a:t> </a:t>
            </a:r>
            <a:r>
              <a:rPr lang="vi-VN" sz="1600" dirty="0" smtClean="0"/>
              <a:t>označavanja</a:t>
            </a:r>
            <a:endParaRPr lang="hr-HR" sz="1600" dirty="0" smtClean="0"/>
          </a:p>
          <a:p>
            <a:r>
              <a:rPr lang="hr-HR" sz="1600" dirty="0" smtClean="0"/>
              <a:t>uspostava </a:t>
            </a:r>
            <a:r>
              <a:rPr lang="hr-HR" sz="1600" dirty="0"/>
              <a:t>jedinstvene </a:t>
            </a:r>
            <a:r>
              <a:rPr lang="vi-VN" sz="1600" dirty="0"/>
              <a:t>baze podataka fizičk</a:t>
            </a:r>
            <a:r>
              <a:rPr lang="hr-HR" sz="1600" dirty="0"/>
              <a:t>e</a:t>
            </a:r>
            <a:r>
              <a:rPr lang="vi-VN" sz="1600" dirty="0"/>
              <a:t> imovin</a:t>
            </a:r>
            <a:r>
              <a:rPr lang="hr-HR" sz="1600" dirty="0"/>
              <a:t>e</a:t>
            </a:r>
            <a:r>
              <a:rPr lang="vi-VN" sz="1600" dirty="0"/>
              <a:t> do razine jedinice - objekta održavanja</a:t>
            </a:r>
            <a:r>
              <a:rPr lang="hr-HR" sz="1600" dirty="0"/>
              <a:t> </a:t>
            </a:r>
            <a:r>
              <a:rPr lang="vi-VN" sz="1600" dirty="0"/>
              <a:t>(tehnički objekti - postrojenja, oprema, infrastruktura, građevine, vozila)</a:t>
            </a:r>
            <a:endParaRPr lang="hr-HR" sz="1600" dirty="0"/>
          </a:p>
          <a:p>
            <a:r>
              <a:rPr lang="vi-VN" sz="1600" smtClean="0"/>
              <a:t>izrada/revizija </a:t>
            </a:r>
            <a:r>
              <a:rPr lang="vi-VN" sz="1600" dirty="0"/>
              <a:t>i usklađivanje s izvedenim stanjem temeljnih blok shematskih </a:t>
            </a:r>
            <a:r>
              <a:rPr lang="vi-VN" sz="1600" dirty="0" smtClean="0"/>
              <a:t>prikaza</a:t>
            </a:r>
            <a:endParaRPr lang="hr-HR" sz="1600" dirty="0" smtClean="0"/>
          </a:p>
          <a:p>
            <a:pPr lvl="1"/>
            <a:r>
              <a:rPr lang="vi-VN" sz="1400" dirty="0"/>
              <a:t>Hidraulička shema vodoopskrbnog sustava s naznačenim pozicijama osnovnih elemenata upravljanja sustavom sa objektima održavanja (izvorišta vode, crpna postrojenja, vodospreme, prekidne komore, transportni cjevovodi, sekcijski zasuni i sl.)</a:t>
            </a:r>
          </a:p>
          <a:p>
            <a:pPr lvl="1"/>
            <a:r>
              <a:rPr lang="vi-VN" sz="1400" dirty="0"/>
              <a:t>Shematski mikro prikazi opreme održavanja u obliku CAD blok - shema strojarskih, elektro i sustava automatike u objektima Službe dizanja vode kao i okana u krugu objekata i na transportnim cjevovodima, te sustava katodne zaštite cjevovoda</a:t>
            </a:r>
          </a:p>
          <a:p>
            <a:r>
              <a:rPr lang="vi-VN" sz="1600" dirty="0"/>
              <a:t>digitalizacija izrađenih blok shematskih prikaza (AutoCAD format) i integracija s bazom podataka, te njihov prikaz u obliku web </a:t>
            </a:r>
            <a:r>
              <a:rPr lang="vi-VN" sz="1600" dirty="0" smtClean="0"/>
              <a:t>portala</a:t>
            </a:r>
            <a:endParaRPr lang="hr-HR" sz="1600" dirty="0" smtClean="0"/>
          </a:p>
          <a:p>
            <a:r>
              <a:rPr lang="vi-VN" sz="1600" dirty="0" smtClean="0"/>
              <a:t>unaprjeđenje </a:t>
            </a:r>
            <a:r>
              <a:rPr lang="vi-VN" sz="1600" dirty="0"/>
              <a:t>politike upravljanja zalihama tehničkog skladišta i skladišta kemikalija </a:t>
            </a:r>
            <a:r>
              <a:rPr lang="vi-VN" sz="1600" dirty="0" smtClean="0"/>
              <a:t>kao </a:t>
            </a:r>
            <a:r>
              <a:rPr lang="vi-VN" sz="1600" dirty="0"/>
              <a:t>podrška za pravovremeno provođenje postupaka nabave</a:t>
            </a:r>
          </a:p>
          <a:p>
            <a:pPr eaLnBrk="1" hangingPunct="1">
              <a:lnSpc>
                <a:spcPct val="90000"/>
              </a:lnSpc>
            </a:pPr>
            <a:endParaRPr lang="hr-HR" sz="5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Podatkovna osnovica sustava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600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8" y="1258499"/>
            <a:ext cx="8640000" cy="5122829"/>
          </a:xfrm>
          <a:prstGeom prst="rect">
            <a:avLst/>
          </a:prstGeom>
          <a:noFill/>
          <a:ln w="0" cap="flat" cmpd="sng" algn="ctr">
            <a:noFill/>
            <a:prstDash val="solid"/>
            <a:miter lim="800000"/>
            <a:headEnd/>
            <a:tailEnd/>
          </a:ln>
          <a:effectLst>
            <a:prstShdw prst="shdw17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15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Hidraulička shema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0206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8" y="1366739"/>
            <a:ext cx="8640000" cy="479861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16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Blok shematski prikaz - primjer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9417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nfor-template-mattedit-subsection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white">
          <a:xfrm>
            <a:off x="381000" y="2971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hr-HR" sz="2800">
                <a:solidFill>
                  <a:schemeClr val="bg1"/>
                </a:solidFill>
              </a:rPr>
              <a:t>Informatička podrška procesu održavanja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74775" y="6492875"/>
            <a:ext cx="7769225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2B08E5-A650-4F6C-8093-FB8AFCB5CB6E}" type="slidenum">
              <a:rPr lang="en-US" sz="900" smtClean="0">
                <a:solidFill>
                  <a:srgbClr val="B2B2B2"/>
                </a:solidFill>
              </a:rPr>
              <a:pPr/>
              <a:t>17</a:t>
            </a:fld>
            <a:endParaRPr lang="en-US" sz="900" smtClean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01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7129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18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27784" y="1772816"/>
            <a:ext cx="1800000" cy="1800000"/>
          </a:xfrm>
          <a:prstGeom prst="ellipse">
            <a:avLst/>
          </a:prstGeom>
          <a:solidFill>
            <a:srgbClr val="0070C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kern="0" noProof="0" dirty="0" smtClean="0">
                <a:solidFill>
                  <a:sysClr val="window" lastClr="FFFFFF"/>
                </a:solidFill>
                <a:latin typeface="Arial"/>
                <a:ea typeface="+mn-ea"/>
              </a:rPr>
              <a:t>Imovina / objekti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572000" y="1772816"/>
            <a:ext cx="1800000" cy="1800000"/>
          </a:xfrm>
          <a:prstGeom prst="ellipse">
            <a:avLst/>
          </a:prstGeom>
          <a:solidFill>
            <a:srgbClr val="2DB329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Radni nalozi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4625" y="1310573"/>
            <a:ext cx="146327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Postrojenja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0646" y="1712424"/>
            <a:ext cx="146327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Oprema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2283854"/>
            <a:ext cx="146327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Vodovi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457" y="2843646"/>
            <a:ext cx="146327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Nekretnine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4505" y="3470613"/>
            <a:ext cx="146327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Laboratorij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0085" y="3902859"/>
            <a:ext cx="146327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Vozni park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01009" y="1317155"/>
            <a:ext cx="2687415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Korektivno održavanje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4208" y="1772816"/>
            <a:ext cx="2687415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Preventivno održavanje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5145" y="2283854"/>
            <a:ext cx="2687415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err="1" smtClean="0">
                <a:solidFill>
                  <a:srgbClr val="E5E5E5">
                    <a:lumMod val="25000"/>
                  </a:srgbClr>
                </a:solidFill>
              </a:rPr>
              <a:t>Prediktivno</a:t>
            </a: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 održavanje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595767" y="4935456"/>
            <a:ext cx="720000" cy="720000"/>
          </a:xfrm>
          <a:prstGeom prst="ellipse">
            <a:avLst/>
          </a:prstGeom>
          <a:solidFill>
            <a:srgbClr val="0081BE">
              <a:lumMod val="40000"/>
              <a:lumOff val="6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97376" y="4964078"/>
            <a:ext cx="727899" cy="727899"/>
          </a:xfrm>
          <a:prstGeom prst="ellipse">
            <a:avLst/>
          </a:prstGeom>
          <a:solidFill>
            <a:srgbClr val="92D05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09973" y="4964078"/>
            <a:ext cx="727899" cy="727899"/>
          </a:xfrm>
          <a:prstGeom prst="ellipse">
            <a:avLst/>
          </a:prstGeom>
          <a:solidFill>
            <a:srgbClr val="FFAA0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33355" y="5746182"/>
            <a:ext cx="184482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Skladište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79367" y="5746182"/>
            <a:ext cx="184482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Budžet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9099" y="5746182"/>
            <a:ext cx="184482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Nabava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525643" y="4964078"/>
            <a:ext cx="720000" cy="720000"/>
          </a:xfrm>
          <a:prstGeom prst="ellipse">
            <a:avLst/>
          </a:prstGeom>
          <a:solidFill>
            <a:srgbClr val="FF5B5B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63071" y="5746182"/>
            <a:ext cx="184482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Projekti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83760" y="4941168"/>
            <a:ext cx="727899" cy="727899"/>
          </a:xfrm>
          <a:prstGeom prst="ellipse">
            <a:avLst/>
          </a:prstGeom>
          <a:solidFill>
            <a:srgbClr val="7533A6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35688" y="5742766"/>
            <a:ext cx="184482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Izvještavanje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423" y="5106752"/>
            <a:ext cx="377408" cy="37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7702" y="5082378"/>
            <a:ext cx="435265" cy="4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5325" y="5112027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82" y="5092533"/>
            <a:ext cx="432001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9" y="5048744"/>
            <a:ext cx="432000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Oval 30"/>
          <p:cNvSpPr/>
          <p:nvPr/>
        </p:nvSpPr>
        <p:spPr>
          <a:xfrm>
            <a:off x="737974" y="4974485"/>
            <a:ext cx="727899" cy="727899"/>
          </a:xfrm>
          <a:prstGeom prst="ellipse">
            <a:avLst/>
          </a:prstGeom>
          <a:solidFill>
            <a:srgbClr val="00C2B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284" y="5086893"/>
            <a:ext cx="443279" cy="44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79512" y="5746182"/>
            <a:ext cx="184482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1600" kern="0" dirty="0" smtClean="0">
                <a:solidFill>
                  <a:srgbClr val="E5E5E5">
                    <a:lumMod val="25000"/>
                  </a:srgbClr>
                </a:solidFill>
              </a:rPr>
              <a:t>ZNR</a:t>
            </a:r>
            <a:endParaRPr lang="en-US" sz="1600" kern="0" dirty="0">
              <a:solidFill>
                <a:srgbClr val="E5E5E5">
                  <a:lumMod val="25000"/>
                </a:srgbClr>
              </a:solidFill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Pregled osnovnih modula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423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  <p:bldP spid="31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374775" y="6492875"/>
            <a:ext cx="776922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AA43F52-DE67-4703-9925-072D6F84B16E}" type="slidenum">
              <a:rPr lang="en-US" sz="900">
                <a:solidFill>
                  <a:srgbClr val="B2B2B2"/>
                </a:solidFill>
              </a:rPr>
              <a:pPr>
                <a:defRPr/>
              </a:pPr>
              <a:t>19</a:t>
            </a:fld>
            <a:endParaRPr lang="en-US" sz="900">
              <a:solidFill>
                <a:srgbClr val="B2B2B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9552" y="1268759"/>
            <a:ext cx="4320480" cy="5238000"/>
          </a:xfrm>
          <a:prstGeom prst="rect">
            <a:avLst/>
          </a:prstGeom>
          <a:solidFill>
            <a:sysClr val="window" lastClr="FFFFFF"/>
          </a:solidFill>
          <a:ln w="1270">
            <a:solidFill>
              <a:schemeClr val="tx1"/>
            </a:solidFill>
          </a:ln>
        </p:spPr>
        <p:txBody>
          <a:bodyPr lIns="365760" tIns="365760" rIns="365760" bIns="3657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1" dirty="0" smtClean="0">
                <a:latin typeface="Arial" pitchFamily="34" charset="0"/>
              </a:rPr>
              <a:t>Podržana funkcionalnost</a:t>
            </a:r>
          </a:p>
          <a:p>
            <a:r>
              <a:rPr lang="vi-VN" sz="1600" dirty="0" smtClean="0"/>
              <a:t>upravljanj</a:t>
            </a:r>
            <a:r>
              <a:rPr lang="hr-HR" sz="1600" dirty="0" smtClean="0"/>
              <a:t>e</a:t>
            </a:r>
            <a:r>
              <a:rPr lang="vi-VN" sz="1600" dirty="0" smtClean="0"/>
              <a:t> </a:t>
            </a:r>
            <a:r>
              <a:rPr lang="vi-VN" sz="1600" dirty="0"/>
              <a:t>bazom podataka objekata, uređaja i opreme vizualnim pristupom - idealno za operativce koji cijeli proces poimaju vizualno</a:t>
            </a:r>
          </a:p>
          <a:p>
            <a:r>
              <a:rPr lang="vi-VN" sz="1600" dirty="0"/>
              <a:t>upravljanje programom plansko-preventivnog održavanja objekata, uređaja i opreme</a:t>
            </a:r>
            <a:endParaRPr lang="hr-HR" sz="1600" dirty="0"/>
          </a:p>
          <a:p>
            <a:r>
              <a:rPr lang="vi-VN" sz="1600" dirty="0"/>
              <a:t>upravljanje korektivnim održavanjem - evidencija i analiza kvarova</a:t>
            </a:r>
          </a:p>
          <a:p>
            <a:r>
              <a:rPr lang="vi-VN" sz="1600" dirty="0"/>
              <a:t>izrada planova tehničkog održavanja i praćenje realizacije godišnjeg budžeta</a:t>
            </a:r>
          </a:p>
          <a:p>
            <a:r>
              <a:rPr lang="vi-VN" sz="1600" dirty="0"/>
              <a:t>generiranje, ispis i arhiviranje u digitalnom obliku radnih naloga za provedbu aktivnosti održavanja, kao i </a:t>
            </a:r>
            <a:r>
              <a:rPr lang="vi-VN" sz="1600" dirty="0" smtClean="0"/>
              <a:t>ostalih</a:t>
            </a:r>
            <a:r>
              <a:rPr lang="hr-HR" sz="1600" dirty="0" smtClean="0"/>
              <a:t> dokumenata</a:t>
            </a:r>
            <a:endParaRPr lang="hr-HR" sz="16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4672" y="1340768"/>
            <a:ext cx="3534255" cy="2518736"/>
          </a:xfrm>
          <a:prstGeom prst="rect">
            <a:avLst/>
          </a:prstGeom>
          <a:noFill/>
          <a:ln>
            <a:noFill/>
          </a:ln>
          <a:effectLst>
            <a:prstShdw prst="shdw17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673" y="4005064"/>
            <a:ext cx="3535799" cy="2520280"/>
          </a:xfrm>
          <a:prstGeom prst="rect">
            <a:avLst/>
          </a:prstGeom>
          <a:noFill/>
          <a:ln>
            <a:noFill/>
          </a:ln>
          <a:effectLst>
            <a:prstShdw prst="shdw17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Funkcionalnost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74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Uvod</a:t>
            </a:r>
            <a:endParaRPr lang="de-DE" sz="2200" dirty="0" smtClean="0">
              <a:ea typeface="ＭＳ Ｐゴシック" pitchFamily="34" charset="-128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374775" y="6492875"/>
            <a:ext cx="776922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AA43F52-DE67-4703-9925-072D6F84B16E}" type="slidenum">
              <a:rPr lang="en-US" sz="900">
                <a:solidFill>
                  <a:srgbClr val="B2B2B2"/>
                </a:solidFill>
              </a:rPr>
              <a:pPr>
                <a:defRPr/>
              </a:pPr>
              <a:t>2</a:t>
            </a:fld>
            <a:endParaRPr lang="en-US" sz="900">
              <a:solidFill>
                <a:srgbClr val="B2B2B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9552" y="1268760"/>
            <a:ext cx="5400000" cy="5236755"/>
          </a:xfrm>
          <a:prstGeom prst="rect">
            <a:avLst/>
          </a:prstGeom>
          <a:solidFill>
            <a:sysClr val="window" lastClr="FFFFFF"/>
          </a:solidFill>
          <a:ln w="1270">
            <a:solidFill>
              <a:schemeClr val="tx1"/>
            </a:solidFill>
          </a:ln>
        </p:spPr>
        <p:txBody>
          <a:bodyPr lIns="365760" tIns="365760" rIns="365760" bIns="3657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1" dirty="0" smtClean="0">
                <a:latin typeface="Arial" pitchFamily="34" charset="0"/>
              </a:rPr>
              <a:t>Sadržaj prezentacije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b="1" dirty="0" smtClean="0">
              <a:latin typeface="Arial" pitchFamily="34" charset="0"/>
            </a:endParaRPr>
          </a:p>
          <a:p>
            <a:r>
              <a:rPr lang="hr-HR" sz="1600" dirty="0" smtClean="0"/>
              <a:t>Profil </a:t>
            </a:r>
            <a:r>
              <a:rPr lang="hr-HR" sz="1600" dirty="0"/>
              <a:t>i područje djelovanja tvrtke Vodovod i kanalizacija d.o.o. Rijeka, PRJ Vodovod</a:t>
            </a:r>
          </a:p>
          <a:p>
            <a:pPr eaLnBrk="1" hangingPunct="1">
              <a:lnSpc>
                <a:spcPct val="90000"/>
              </a:lnSpc>
            </a:pPr>
            <a:r>
              <a:rPr lang="hr-HR" sz="1600" dirty="0"/>
              <a:t>Primjena informacijskog sustava za upravljanje održavanjem u okviru projekta </a:t>
            </a:r>
            <a:r>
              <a:rPr lang="hr-HR" sz="1600" i="1" dirty="0"/>
              <a:t>Sustav Upravljanja tehničkim održavanjem</a:t>
            </a:r>
            <a:r>
              <a:rPr lang="hr-HR" sz="1600" dirty="0"/>
              <a:t> (SUTO)</a:t>
            </a:r>
          </a:p>
          <a:p>
            <a:pPr eaLnBrk="1" hangingPunct="1">
              <a:lnSpc>
                <a:spcPct val="90000"/>
              </a:lnSpc>
            </a:pPr>
            <a:r>
              <a:rPr lang="hr-HR" sz="1600" dirty="0"/>
              <a:t>Zaključak</a:t>
            </a:r>
          </a:p>
        </p:txBody>
      </p:sp>
      <p:pic>
        <p:nvPicPr>
          <p:cNvPr id="1026" name="Picture 2" descr="http://presentationstudio.com.au/wp-content/uploads/2012/shutterstock_82834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99" y="2132856"/>
            <a:ext cx="2585415" cy="17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918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20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Interaktivne sheme</a:t>
            </a:r>
            <a:endParaRPr lang="de-DE" sz="2200" dirty="0" smtClean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1" y="1268760"/>
            <a:ext cx="7920093" cy="52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539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21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Prikaz detalja objekta održavanja</a:t>
            </a:r>
            <a:endParaRPr lang="de-DE" sz="2200" dirty="0" smtClean="0">
              <a:ea typeface="ＭＳ Ｐゴシック" pitchFamily="34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920880" cy="520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955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22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Evidencija događaja</a:t>
            </a:r>
            <a:endParaRPr lang="de-DE" sz="2200" dirty="0" smtClean="0">
              <a:ea typeface="ＭＳ Ｐゴシック" pitchFamily="34" charset="-12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920093" cy="52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698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23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Hijerarhija</a:t>
            </a:r>
            <a:endParaRPr lang="de-DE" sz="2200" dirty="0" smtClean="0">
              <a:ea typeface="ＭＳ Ｐゴシック" pitchFamily="34" charset="-12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3" y="1268760"/>
            <a:ext cx="7920091" cy="52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451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24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Evidencija povezane dokumentacije</a:t>
            </a:r>
            <a:endParaRPr lang="de-DE" sz="2200" dirty="0" smtClean="0">
              <a:ea typeface="ＭＳ Ｐゴシック" pitchFamily="34" charset="-128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926863" cy="52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0832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25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11188" y="1916113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hr-HR" sz="2800" dirty="0">
              <a:latin typeface="Times New Roman" pitchFamily="18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11188" y="1916113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hr-HR" sz="2800" dirty="0">
              <a:latin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155848"/>
            <a:ext cx="3392487" cy="5003800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308248"/>
            <a:ext cx="3367087" cy="5003800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449536"/>
            <a:ext cx="3360737" cy="5003800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Izvještajni sustav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5239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000" dirty="0" smtClean="0"/>
              <a:t>Rezultati</a:t>
            </a:r>
            <a:endParaRPr lang="de-DE" sz="2200" dirty="0" smtClean="0">
              <a:ea typeface="ＭＳ Ｐゴシック" pitchFamily="34" charset="-128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374775" y="6492875"/>
            <a:ext cx="776922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AA43F52-DE67-4703-9925-072D6F84B16E}" type="slidenum">
              <a:rPr lang="en-US" sz="900">
                <a:solidFill>
                  <a:srgbClr val="B2B2B2"/>
                </a:solidFill>
              </a:rPr>
              <a:pPr>
                <a:defRPr/>
              </a:pPr>
              <a:t>26</a:t>
            </a:fld>
            <a:endParaRPr lang="en-US" sz="900">
              <a:solidFill>
                <a:srgbClr val="B2B2B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9552" y="1268760"/>
            <a:ext cx="5400000" cy="5236755"/>
          </a:xfrm>
          <a:prstGeom prst="rect">
            <a:avLst/>
          </a:prstGeom>
          <a:solidFill>
            <a:sysClr val="window" lastClr="FFFFFF"/>
          </a:solidFill>
          <a:ln w="1270">
            <a:solidFill>
              <a:schemeClr val="tx1"/>
            </a:solidFill>
          </a:ln>
        </p:spPr>
        <p:txBody>
          <a:bodyPr lIns="365760" tIns="365760" rIns="365760" bIns="3657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1" dirty="0" smtClean="0">
                <a:latin typeface="Arial" pitchFamily="34" charset="0"/>
              </a:rPr>
              <a:t>Ostvareni rezultati i korist primjene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1400" dirty="0"/>
          </a:p>
          <a:p>
            <a:r>
              <a:rPr lang="vi-VN" sz="1600" dirty="0"/>
              <a:t>dostupnost i transparentnost informacija</a:t>
            </a:r>
          </a:p>
          <a:p>
            <a:r>
              <a:rPr lang="hr-HR" sz="1600" dirty="0"/>
              <a:t>u</a:t>
            </a:r>
            <a:r>
              <a:rPr lang="vi-VN" sz="1600" dirty="0"/>
              <a:t>stroj</a:t>
            </a:r>
            <a:r>
              <a:rPr lang="hr-HR" sz="1600" dirty="0"/>
              <a:t> i digitalizacija</a:t>
            </a:r>
            <a:r>
              <a:rPr lang="vi-VN" sz="1600" dirty="0"/>
              <a:t> dokumentacij</a:t>
            </a:r>
            <a:r>
              <a:rPr lang="hr-HR" sz="1600" dirty="0"/>
              <a:t>e</a:t>
            </a:r>
            <a:r>
              <a:rPr lang="vi-VN" sz="1600" dirty="0"/>
              <a:t> održavanja</a:t>
            </a:r>
            <a:endParaRPr lang="hr-HR" sz="1600" dirty="0"/>
          </a:p>
          <a:p>
            <a:r>
              <a:rPr lang="vi-VN" sz="1600" dirty="0"/>
              <a:t>veći ud</a:t>
            </a:r>
            <a:r>
              <a:rPr lang="hr-HR" sz="1600" dirty="0"/>
              <a:t>io</a:t>
            </a:r>
            <a:r>
              <a:rPr lang="vi-VN" sz="1600" dirty="0"/>
              <a:t> preventivnog održavanja - smanjenje kvarova</a:t>
            </a:r>
          </a:p>
          <a:p>
            <a:r>
              <a:rPr lang="vi-VN" sz="1600" dirty="0"/>
              <a:t>manji ud</a:t>
            </a:r>
            <a:r>
              <a:rPr lang="hr-HR" sz="1600" dirty="0"/>
              <a:t>io</a:t>
            </a:r>
            <a:r>
              <a:rPr lang="vi-VN" sz="1600" dirty="0"/>
              <a:t> korektivnog održavanja - smanjenje troškova</a:t>
            </a:r>
          </a:p>
          <a:p>
            <a:r>
              <a:rPr lang="vi-VN" sz="1600" dirty="0"/>
              <a:t>povećanje pouzdanosti pogona i raspoloživosti opreme (neplanirani zastoji i </a:t>
            </a:r>
            <a:r>
              <a:rPr lang="vi-VN" sz="1600" dirty="0" smtClean="0"/>
              <a:t>kvarovi)</a:t>
            </a:r>
            <a:endParaRPr lang="hr-HR" sz="1600" dirty="0" smtClean="0"/>
          </a:p>
          <a:p>
            <a:r>
              <a:rPr lang="vi-VN" sz="1600" dirty="0" smtClean="0"/>
              <a:t>informatizacija </a:t>
            </a:r>
            <a:r>
              <a:rPr lang="vi-VN" sz="1600" dirty="0"/>
              <a:t>u procesu tehničkog održavanja s obzirom na fizičku </a:t>
            </a:r>
            <a:r>
              <a:rPr lang="vi-VN" sz="1600" dirty="0" smtClean="0"/>
              <a:t>disperziranost</a:t>
            </a:r>
            <a:endParaRPr lang="vi-VN" sz="1600" dirty="0"/>
          </a:p>
          <a:p>
            <a:r>
              <a:rPr lang="vi-VN" sz="1600" dirty="0"/>
              <a:t>centralizirana evidencija </a:t>
            </a:r>
            <a:r>
              <a:rPr lang="hr-HR" sz="1600" dirty="0"/>
              <a:t>svih </a:t>
            </a:r>
            <a:r>
              <a:rPr lang="vi-VN" sz="1600" dirty="0"/>
              <a:t>pogonskih događaja</a:t>
            </a:r>
          </a:p>
          <a:p>
            <a:r>
              <a:rPr lang="vi-VN" sz="1600" dirty="0"/>
              <a:t>detaljno praćenje i analiza tehničke i financijsko - troškovne komponente održavanja</a:t>
            </a:r>
            <a:endParaRPr lang="hr-HR" sz="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47031"/>
            <a:ext cx="2861511" cy="199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7"/>
            <a:ext cx="2861519" cy="19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844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000" dirty="0" smtClean="0"/>
              <a:t>Nastavak projekta</a:t>
            </a:r>
            <a:endParaRPr lang="de-DE" sz="2200" dirty="0" smtClean="0">
              <a:ea typeface="ＭＳ Ｐゴシック" pitchFamily="34" charset="-128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374775" y="6492875"/>
            <a:ext cx="776922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AA43F52-DE67-4703-9925-072D6F84B16E}" type="slidenum">
              <a:rPr lang="en-US" sz="900">
                <a:solidFill>
                  <a:srgbClr val="B2B2B2"/>
                </a:solidFill>
              </a:rPr>
              <a:pPr>
                <a:defRPr/>
              </a:pPr>
              <a:t>27</a:t>
            </a:fld>
            <a:endParaRPr lang="en-US" sz="900">
              <a:solidFill>
                <a:srgbClr val="B2B2B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9552" y="1268760"/>
            <a:ext cx="5400000" cy="5236755"/>
          </a:xfrm>
          <a:prstGeom prst="rect">
            <a:avLst/>
          </a:prstGeom>
          <a:solidFill>
            <a:sysClr val="window" lastClr="FFFFFF"/>
          </a:solidFill>
          <a:ln w="1270">
            <a:solidFill>
              <a:schemeClr val="tx1"/>
            </a:solidFill>
          </a:ln>
        </p:spPr>
        <p:txBody>
          <a:bodyPr lIns="365760" tIns="365760" rIns="365760" bIns="3657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1" dirty="0" smtClean="0">
                <a:latin typeface="Arial" pitchFamily="34" charset="0"/>
              </a:rPr>
              <a:t>Naredne faze projekta</a:t>
            </a:r>
          </a:p>
          <a:p>
            <a:endParaRPr lang="hr-HR" sz="1600" dirty="0" smtClean="0"/>
          </a:p>
          <a:p>
            <a:r>
              <a:rPr lang="hr-HR" sz="1600" dirty="0" smtClean="0"/>
              <a:t>Integracija </a:t>
            </a:r>
            <a:r>
              <a:rPr lang="hr-HR" sz="1600" dirty="0"/>
              <a:t>s GIS sustavom</a:t>
            </a:r>
            <a:endParaRPr lang="sr-Latn-CS" sz="1600" dirty="0"/>
          </a:p>
          <a:p>
            <a:pPr lvl="1"/>
            <a:r>
              <a:rPr lang="sr-Latn-CS" sz="1400" dirty="0"/>
              <a:t>Upravljanje i vizualizacija </a:t>
            </a:r>
            <a:r>
              <a:rPr lang="sr-Latn-CS" sz="1400" dirty="0" err="1"/>
              <a:t>alfanumeričkih</a:t>
            </a:r>
            <a:r>
              <a:rPr lang="sr-Latn-CS" sz="1400" dirty="0"/>
              <a:t> matičnih podataka objekata / infrastrukture i kao proizašlih događaja (npr. evidencija kvarova</a:t>
            </a:r>
            <a:r>
              <a:rPr lang="sr-Latn-CS" sz="1400" dirty="0" smtClean="0"/>
              <a:t>..)</a:t>
            </a:r>
          </a:p>
          <a:p>
            <a:pPr lvl="1"/>
            <a:endParaRPr lang="sr-Latn-CS" sz="1400" dirty="0" smtClean="0"/>
          </a:p>
          <a:p>
            <a:r>
              <a:rPr lang="hr-HR" sz="1600" dirty="0" smtClean="0"/>
              <a:t>Integracija </a:t>
            </a:r>
            <a:r>
              <a:rPr lang="hr-HR" sz="1600" dirty="0"/>
              <a:t>sa sustavom za prodaju vode (</a:t>
            </a:r>
            <a:r>
              <a:rPr lang="hr-HR" sz="1600" dirty="0" err="1"/>
              <a:t>billing</a:t>
            </a:r>
            <a:r>
              <a:rPr lang="hr-HR" sz="1600" dirty="0" smtClean="0"/>
              <a:t>) i prodaju usluga</a:t>
            </a:r>
            <a:endParaRPr lang="hr-HR" sz="1600" dirty="0"/>
          </a:p>
          <a:p>
            <a:pPr lvl="1"/>
            <a:r>
              <a:rPr lang="hr-HR" sz="1400" dirty="0"/>
              <a:t>centralni registar vodomjera, upravljanje vodomjerima kroz ukupni životni </a:t>
            </a:r>
            <a:r>
              <a:rPr lang="hr-HR" sz="1400" dirty="0" smtClean="0"/>
              <a:t>vijek</a:t>
            </a:r>
          </a:p>
          <a:p>
            <a:pPr lvl="1"/>
            <a:r>
              <a:rPr lang="hr-HR" sz="1400" dirty="0" smtClean="0"/>
              <a:t>upravljanje aktivnostima rada za treće osobe (izgradnja priključaka…)</a:t>
            </a:r>
          </a:p>
          <a:p>
            <a:pPr lvl="1"/>
            <a:endParaRPr lang="hr-HR" sz="1400" dirty="0"/>
          </a:p>
          <a:p>
            <a:r>
              <a:rPr lang="hr-HR" sz="1600" dirty="0" smtClean="0"/>
              <a:t>Primjena </a:t>
            </a:r>
            <a:r>
              <a:rPr lang="hr-HR" sz="1600" dirty="0"/>
              <a:t>informacijskog sustava na mobilnim uređajima</a:t>
            </a:r>
          </a:p>
          <a:p>
            <a:pPr lvl="1"/>
            <a:r>
              <a:rPr lang="hr-HR" sz="1400" dirty="0" smtClean="0"/>
              <a:t>namijenjeno za mobilne </a:t>
            </a:r>
            <a:r>
              <a:rPr lang="hr-HR" sz="1400" dirty="0"/>
              <a:t>ekipe </a:t>
            </a:r>
            <a:r>
              <a:rPr lang="hr-HR" sz="1400" dirty="0" smtClean="0"/>
              <a:t>održavatelja</a:t>
            </a:r>
            <a:endParaRPr lang="hr-HR" sz="1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83959"/>
            <a:ext cx="2947215" cy="19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pho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75" y="4717876"/>
            <a:ext cx="557393" cy="1152128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186234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3706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699D01D-EB6F-4334-857F-B5E22D8AFD4F}" type="slidenum">
              <a:rPr lang="en-US" sz="900" smtClean="0">
                <a:solidFill>
                  <a:srgbClr val="B2B2B2"/>
                </a:solidFill>
              </a:rPr>
              <a:pPr/>
              <a:t>28</a:t>
            </a:fld>
            <a:endParaRPr lang="en-US" sz="900" smtClean="0">
              <a:solidFill>
                <a:srgbClr val="B2B2B2"/>
              </a:solidFill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11188" y="1916113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hr-HR" sz="2800">
              <a:latin typeface="Times New Roman" pitchFamily="18" charset="0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611188" y="1916113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hr-HR" sz="2800">
              <a:latin typeface="Times New Roman" pitchFamily="18" charset="0"/>
            </a:endParaRPr>
          </a:p>
        </p:txBody>
      </p:sp>
      <p:pic>
        <p:nvPicPr>
          <p:cNvPr id="45062" name="Picture 2" descr="F:\Q&amp;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844675"/>
            <a:ext cx="43322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Pitanja i odgovori</a:t>
            </a:r>
            <a:endParaRPr lang="de-DE" sz="2200" dirty="0" smtClean="0">
              <a:ea typeface="ＭＳ Ｐゴシック" pitchFamily="34" charset="-128"/>
            </a:endParaRPr>
          </a:p>
        </p:txBody>
      </p:sp>
      <p:pic>
        <p:nvPicPr>
          <p:cNvPr id="7" name="Picture 4" descr="subtitle-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624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white">
          <a:xfrm>
            <a:off x="3048000" y="5029200"/>
            <a:ext cx="7239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5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hr-HR" sz="1800" b="1" dirty="0" smtClean="0">
                <a:solidFill>
                  <a:schemeClr val="bg1"/>
                </a:solidFill>
              </a:rPr>
              <a:t>Tomislav Ivanček</a:t>
            </a:r>
            <a:endParaRPr lang="hr-HR" sz="1800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hr-HR" sz="1800" b="1" dirty="0" smtClean="0">
                <a:solidFill>
                  <a:schemeClr val="bg1"/>
                </a:solidFill>
              </a:rPr>
              <a:t>EKONERG</a:t>
            </a:r>
            <a:endParaRPr lang="hr-HR" sz="1800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hr-HR" sz="1400" b="1" dirty="0">
                <a:solidFill>
                  <a:schemeClr val="bg1"/>
                </a:solidFill>
              </a:rPr>
              <a:t>Koranska 5, 10000 Zagreb, Croatia</a:t>
            </a:r>
          </a:p>
          <a:p>
            <a:pPr>
              <a:lnSpc>
                <a:spcPct val="95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hr-HR" sz="1400" b="1" dirty="0" err="1">
                <a:solidFill>
                  <a:schemeClr val="bg1"/>
                </a:solidFill>
              </a:rPr>
              <a:t>Tel</a:t>
            </a:r>
            <a:r>
              <a:rPr lang="hr-HR" sz="1400" b="1" dirty="0">
                <a:solidFill>
                  <a:schemeClr val="bg1"/>
                </a:solidFill>
              </a:rPr>
              <a:t>: + 385 1 6000 </a:t>
            </a:r>
            <a:r>
              <a:rPr lang="hr-HR" sz="1400" b="1" dirty="0" smtClean="0">
                <a:solidFill>
                  <a:schemeClr val="bg1"/>
                </a:solidFill>
              </a:rPr>
              <a:t> 155 </a:t>
            </a:r>
            <a:r>
              <a:rPr lang="hr-HR" sz="1400" b="1" dirty="0">
                <a:solidFill>
                  <a:schemeClr val="bg1"/>
                </a:solidFill>
              </a:rPr>
              <a:t>; GSM:  + 385 98 </a:t>
            </a:r>
            <a:r>
              <a:rPr lang="hr-HR" sz="1400" b="1" dirty="0" smtClean="0">
                <a:solidFill>
                  <a:schemeClr val="bg1"/>
                </a:solidFill>
              </a:rPr>
              <a:t>406  035</a:t>
            </a:r>
            <a:endParaRPr lang="hr-HR" sz="1400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hr-HR" sz="1400" b="1" dirty="0" err="1">
                <a:solidFill>
                  <a:schemeClr val="bg1"/>
                </a:solidFill>
                <a:hlinkClick r:id="rId5"/>
              </a:rPr>
              <a:t>t</a:t>
            </a:r>
            <a:r>
              <a:rPr lang="hr-HR" sz="1400" b="1" dirty="0" err="1" smtClean="0">
                <a:solidFill>
                  <a:schemeClr val="bg1"/>
                </a:solidFill>
                <a:hlinkClick r:id="rId5"/>
              </a:rPr>
              <a:t>omislav.ivancek</a:t>
            </a:r>
            <a:r>
              <a:rPr lang="hr-HR" sz="1400" b="1" dirty="0" smtClean="0">
                <a:solidFill>
                  <a:schemeClr val="bg1"/>
                </a:solidFill>
                <a:hlinkClick r:id="rId5"/>
              </a:rPr>
              <a:t>@</a:t>
            </a:r>
            <a:r>
              <a:rPr lang="hr-HR" sz="1400" b="1" dirty="0" err="1" smtClean="0">
                <a:solidFill>
                  <a:schemeClr val="bg1"/>
                </a:solidFill>
                <a:hlinkClick r:id="rId5"/>
              </a:rPr>
              <a:t>ekonerg.hr</a:t>
            </a:r>
            <a:r>
              <a:rPr lang="hr-HR" sz="1400" b="1" dirty="0" smtClean="0">
                <a:solidFill>
                  <a:schemeClr val="bg1"/>
                </a:solidFill>
              </a:rPr>
              <a:t> </a:t>
            </a:r>
            <a:endParaRPr lang="hr-HR" sz="1400" b="1" dirty="0">
              <a:solidFill>
                <a:schemeClr val="bg1"/>
              </a:solidFill>
            </a:endParaRPr>
          </a:p>
          <a:p>
            <a:pPr lvl="1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hr-HR" sz="1400" dirty="0"/>
          </a:p>
          <a:p>
            <a:pPr>
              <a:lnSpc>
                <a:spcPct val="95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hr-HR" sz="1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Profil tvrtke</a:t>
            </a:r>
            <a:endParaRPr lang="de-DE" sz="2200" dirty="0" smtClean="0">
              <a:ea typeface="ＭＳ Ｐゴシック" pitchFamily="34" charset="-128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374775" y="6492875"/>
            <a:ext cx="776922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AA43F52-DE67-4703-9925-072D6F84B16E}" type="slidenum">
              <a:rPr lang="en-US" sz="900">
                <a:solidFill>
                  <a:srgbClr val="B2B2B2"/>
                </a:solidFill>
              </a:rPr>
              <a:pPr>
                <a:defRPr/>
              </a:pPr>
              <a:t>3</a:t>
            </a:fld>
            <a:endParaRPr lang="en-US" sz="900">
              <a:solidFill>
                <a:srgbClr val="B2B2B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9552" y="1268760"/>
            <a:ext cx="5400000" cy="5236755"/>
          </a:xfrm>
          <a:prstGeom prst="rect">
            <a:avLst/>
          </a:prstGeom>
          <a:solidFill>
            <a:sysClr val="window" lastClr="FFFFFF"/>
          </a:solidFill>
          <a:ln w="1270">
            <a:solidFill>
              <a:schemeClr val="tx1"/>
            </a:solidFill>
          </a:ln>
        </p:spPr>
        <p:txBody>
          <a:bodyPr lIns="365760" tIns="365760" rIns="365760" bIns="3657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1" dirty="0" smtClean="0">
                <a:latin typeface="Arial" pitchFamily="34" charset="0"/>
              </a:rPr>
              <a:t>Vodovod i kanalizacija Rijeka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b="1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1600" dirty="0" smtClean="0"/>
              <a:t>Proizvodnja </a:t>
            </a:r>
            <a:r>
              <a:rPr lang="hr-HR" sz="1600" dirty="0"/>
              <a:t>i distribucija pitke vode na području grada Rijeke i JLS u riječkom prstenu koji su osnivači i vlasnici </a:t>
            </a:r>
            <a:r>
              <a:rPr lang="hr-HR" sz="1600" dirty="0" smtClean="0"/>
              <a:t>Društva. Odvodnja i pročišćavanje otpadnih voda.</a:t>
            </a:r>
            <a:endParaRPr lang="hr-HR" sz="1600" dirty="0"/>
          </a:p>
          <a:p>
            <a:pPr eaLnBrk="1" hangingPunct="1">
              <a:lnSpc>
                <a:spcPct val="90000"/>
              </a:lnSpc>
            </a:pPr>
            <a:r>
              <a:rPr lang="hr-HR" sz="1600" dirty="0"/>
              <a:t>Snabdijevanje i isporuka vode susjednim vodoopskrbnim sustavima za naselja - </a:t>
            </a:r>
            <a:r>
              <a:rPr lang="hr-HR" sz="1600" dirty="0" err="1"/>
              <a:t>Jadranovo</a:t>
            </a:r>
            <a:r>
              <a:rPr lang="en-AU" sz="1600" dirty="0"/>
              <a:t> i </a:t>
            </a:r>
            <a:r>
              <a:rPr lang="hr-HR" sz="1600" dirty="0" err="1"/>
              <a:t>Drivenik</a:t>
            </a:r>
            <a:r>
              <a:rPr lang="en-AU" sz="1600" dirty="0"/>
              <a:t> (</a:t>
            </a:r>
            <a:r>
              <a:rPr lang="hr-HR" sz="1600" dirty="0"/>
              <a:t>KTD Vodovod Žrnovnica, </a:t>
            </a:r>
            <a:r>
              <a:rPr lang="en-AU" sz="1600" dirty="0"/>
              <a:t>Novi</a:t>
            </a:r>
            <a:r>
              <a:rPr lang="hr-HR" sz="1600" dirty="0"/>
              <a:t> Vinodolski</a:t>
            </a:r>
            <a:r>
              <a:rPr lang="en-AU" sz="1600" dirty="0"/>
              <a:t>);</a:t>
            </a:r>
            <a:r>
              <a:rPr lang="hr-HR" sz="1600" dirty="0"/>
              <a:t> Opatija </a:t>
            </a:r>
            <a:r>
              <a:rPr lang="en-AU" sz="1600" dirty="0"/>
              <a:t>(</a:t>
            </a:r>
            <a:r>
              <a:rPr lang="hr-HR" sz="1600" dirty="0" err="1"/>
              <a:t>Liburnijske</a:t>
            </a:r>
            <a:r>
              <a:rPr lang="hr-HR" sz="1600" dirty="0"/>
              <a:t> vode</a:t>
            </a:r>
            <a:r>
              <a:rPr lang="en-AU" sz="1600" dirty="0"/>
              <a:t>);</a:t>
            </a:r>
            <a:r>
              <a:rPr lang="hr-HR" sz="1600" dirty="0"/>
              <a:t> otok Krk </a:t>
            </a:r>
            <a:r>
              <a:rPr lang="en-AU" sz="1600" dirty="0"/>
              <a:t>(</a:t>
            </a:r>
            <a:r>
              <a:rPr lang="hr-HR" sz="1600" dirty="0"/>
              <a:t>KTD Ponikve</a:t>
            </a:r>
            <a:r>
              <a:rPr lang="en-AU" sz="1600" dirty="0"/>
              <a:t>)</a:t>
            </a:r>
            <a:endParaRPr lang="hr-HR" sz="1600" dirty="0"/>
          </a:p>
          <a:p>
            <a:pPr eaLnBrk="1" hangingPunct="1">
              <a:lnSpc>
                <a:spcPct val="90000"/>
              </a:lnSpc>
            </a:pPr>
            <a:r>
              <a:rPr lang="hr-HR" sz="1600" dirty="0"/>
              <a:t>Sustav upravljanja kvalitetom ISO 9001</a:t>
            </a:r>
            <a:r>
              <a:rPr lang="hr-HR" sz="1600" dirty="0" smtClean="0"/>
              <a:t>; ISO 14001</a:t>
            </a:r>
            <a:r>
              <a:rPr lang="hr-HR" sz="1600" dirty="0"/>
              <a:t>; </a:t>
            </a:r>
            <a:r>
              <a:rPr lang="hr-HR" sz="1600" dirty="0" smtClean="0"/>
              <a:t>OHSAS18001; ISO 22000</a:t>
            </a:r>
            <a:endParaRPr lang="hr-HR" sz="1600" dirty="0"/>
          </a:p>
        </p:txBody>
      </p:sp>
      <p:pic>
        <p:nvPicPr>
          <p:cNvPr id="6" name="Picture 14" descr="D:\kopija laptopa\prezentacije\Laboratorij PRJ Vodov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5707"/>
            <a:ext cx="2409518" cy="16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iso.org/iso/2012_iso-logo_pri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66" y="6015430"/>
            <a:ext cx="299694" cy="2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stitutfrancais.hr/wp-content/uploads/2013/07/bv_2006_v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57" y="5981126"/>
            <a:ext cx="288032" cy="3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kopija laptopa\Klijenti\VIK Rijeka\logo vi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30" y="1412776"/>
            <a:ext cx="833191" cy="571947"/>
          </a:xfrm>
          <a:prstGeom prst="rect">
            <a:avLst/>
          </a:prstGeom>
          <a:noFill/>
          <a:ln w="127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iteh.uniri.hr/winkler/grad_rijeka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40665"/>
            <a:ext cx="332328" cy="3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iteh.uniri.hr/winkler/grb%20pgz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65" y="5949280"/>
            <a:ext cx="327508" cy="3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RI_IKKV\ViK\streljanaII-slik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01" y="1393382"/>
            <a:ext cx="2414453" cy="15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:\RI_IKKV\ViK\cs koza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46791"/>
            <a:ext cx="2409518" cy="160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344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4</a:t>
            </a:fld>
            <a:endParaRPr lang="en-US" sz="900" smtClean="0">
              <a:solidFill>
                <a:srgbClr val="B2B2B2"/>
              </a:solidFill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683568" y="1248986"/>
            <a:ext cx="7992887" cy="5204350"/>
            <a:chOff x="4495800" y="1676400"/>
            <a:chExt cx="4356100" cy="4222750"/>
          </a:xfrm>
        </p:grpSpPr>
        <p:pic>
          <p:nvPicPr>
            <p:cNvPr id="9" name="Picture 6" descr="Riječki prsten sa općinama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676400"/>
              <a:ext cx="4356100" cy="422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6858000" y="4800600"/>
              <a:ext cx="304800" cy="5334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5"/>
            <p:cNvCxnSpPr>
              <a:cxnSpLocks noChangeShapeType="1"/>
              <a:stCxn id="13" idx="23"/>
            </p:cNvCxnSpPr>
            <p:nvPr/>
          </p:nvCxnSpPr>
          <p:spPr bwMode="auto">
            <a:xfrm>
              <a:off x="7535863" y="5010150"/>
              <a:ext cx="312737" cy="47625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8"/>
            <p:cNvCxnSpPr>
              <a:cxnSpLocks noChangeShapeType="1"/>
              <a:endCxn id="14" idx="0"/>
            </p:cNvCxnSpPr>
            <p:nvPr/>
          </p:nvCxnSpPr>
          <p:spPr bwMode="auto">
            <a:xfrm flipH="1">
              <a:off x="5143500" y="3429000"/>
              <a:ext cx="342900" cy="43280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5378450" y="1798638"/>
              <a:ext cx="2405063" cy="3363912"/>
            </a:xfrm>
            <a:custGeom>
              <a:avLst/>
              <a:gdLst>
                <a:gd name="T0" fmla="*/ 131207 w 2405380"/>
                <a:gd name="T1" fmla="*/ 1708422 h 3364230"/>
                <a:gd name="T2" fmla="*/ 108389 w 2405380"/>
                <a:gd name="T3" fmla="*/ 1579064 h 3364230"/>
                <a:gd name="T4" fmla="*/ 142609 w 2405380"/>
                <a:gd name="T5" fmla="*/ 1514378 h 3364230"/>
                <a:gd name="T6" fmla="*/ 51337 w 2405380"/>
                <a:gd name="T7" fmla="*/ 1426860 h 3364230"/>
                <a:gd name="T8" fmla="*/ 127397 w 2405380"/>
                <a:gd name="T9" fmla="*/ 1248028 h 3364230"/>
                <a:gd name="T10" fmla="*/ 39935 w 2405380"/>
                <a:gd name="T11" fmla="*/ 962656 h 3364230"/>
                <a:gd name="T12" fmla="*/ 1905 w 2405380"/>
                <a:gd name="T13" fmla="*/ 703912 h 3364230"/>
                <a:gd name="T14" fmla="*/ 51337 w 2405380"/>
                <a:gd name="T15" fmla="*/ 487036 h 3364230"/>
                <a:gd name="T16" fmla="*/ 108389 w 2405380"/>
                <a:gd name="T17" fmla="*/ 220686 h 3364230"/>
                <a:gd name="T18" fmla="*/ 112185 w 2405380"/>
                <a:gd name="T19" fmla="*/ 114146 h 3364230"/>
                <a:gd name="T20" fmla="*/ 214873 w 2405380"/>
                <a:gd name="T21" fmla="*/ 26628 h 3364230"/>
                <a:gd name="T22" fmla="*/ 473466 w 2405380"/>
                <a:gd name="T23" fmla="*/ 30438 h 3364230"/>
                <a:gd name="T24" fmla="*/ 682635 w 2405380"/>
                <a:gd name="T25" fmla="*/ 209270 h 3364230"/>
                <a:gd name="T26" fmla="*/ 861369 w 2405380"/>
                <a:gd name="T27" fmla="*/ 643036 h 3364230"/>
                <a:gd name="T28" fmla="*/ 998277 w 2405380"/>
                <a:gd name="T29" fmla="*/ 894160 h 3364230"/>
                <a:gd name="T30" fmla="*/ 1561121 w 2405380"/>
                <a:gd name="T31" fmla="*/ 1042554 h 3364230"/>
                <a:gd name="T32" fmla="*/ 1888176 w 2405380"/>
                <a:gd name="T33" fmla="*/ 1244218 h 3364230"/>
                <a:gd name="T34" fmla="*/ 2196215 w 2405380"/>
                <a:gd name="T35" fmla="*/ 1480130 h 3364230"/>
                <a:gd name="T36" fmla="*/ 2268468 w 2405380"/>
                <a:gd name="T37" fmla="*/ 1913896 h 3364230"/>
                <a:gd name="T38" fmla="*/ 2161984 w 2405380"/>
                <a:gd name="T39" fmla="*/ 2263954 h 3364230"/>
                <a:gd name="T40" fmla="*/ 2367352 w 2405380"/>
                <a:gd name="T41" fmla="*/ 2381900 h 3364230"/>
                <a:gd name="T42" fmla="*/ 2363546 w 2405380"/>
                <a:gd name="T43" fmla="*/ 2594980 h 3364230"/>
                <a:gd name="T44" fmla="*/ 2241851 w 2405380"/>
                <a:gd name="T45" fmla="*/ 2933622 h 3364230"/>
                <a:gd name="T46" fmla="*/ 2154388 w 2405380"/>
                <a:gd name="T47" fmla="*/ 3207578 h 3364230"/>
                <a:gd name="T48" fmla="*/ 2009869 w 2405380"/>
                <a:gd name="T49" fmla="*/ 3302706 h 3364230"/>
                <a:gd name="T50" fmla="*/ 1983250 w 2405380"/>
                <a:gd name="T51" fmla="*/ 3344562 h 33642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5380"/>
                <a:gd name="T79" fmla="*/ 0 h 3364230"/>
                <a:gd name="T80" fmla="*/ 2405380 w 2405380"/>
                <a:gd name="T81" fmla="*/ 3364230 h 33642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5380" h="3364230">
                  <a:moveTo>
                    <a:pt x="131445" y="1710690"/>
                  </a:moveTo>
                  <a:cubicBezTo>
                    <a:pt x="119062" y="1662112"/>
                    <a:pt x="106680" y="1613535"/>
                    <a:pt x="108585" y="1581150"/>
                  </a:cubicBezTo>
                  <a:cubicBezTo>
                    <a:pt x="110490" y="1548765"/>
                    <a:pt x="152400" y="1541780"/>
                    <a:pt x="142875" y="1516380"/>
                  </a:cubicBezTo>
                  <a:cubicBezTo>
                    <a:pt x="133350" y="1490980"/>
                    <a:pt x="53975" y="1473200"/>
                    <a:pt x="51435" y="1428750"/>
                  </a:cubicBezTo>
                  <a:cubicBezTo>
                    <a:pt x="48895" y="1384300"/>
                    <a:pt x="129540" y="1327150"/>
                    <a:pt x="127635" y="1249680"/>
                  </a:cubicBezTo>
                  <a:cubicBezTo>
                    <a:pt x="125730" y="1172210"/>
                    <a:pt x="60960" y="1054735"/>
                    <a:pt x="40005" y="963930"/>
                  </a:cubicBezTo>
                  <a:cubicBezTo>
                    <a:pt x="19050" y="873125"/>
                    <a:pt x="0" y="784225"/>
                    <a:pt x="1905" y="704850"/>
                  </a:cubicBezTo>
                  <a:cubicBezTo>
                    <a:pt x="3810" y="625475"/>
                    <a:pt x="33655" y="568325"/>
                    <a:pt x="51435" y="487680"/>
                  </a:cubicBezTo>
                  <a:cubicBezTo>
                    <a:pt x="69215" y="407035"/>
                    <a:pt x="98425" y="283210"/>
                    <a:pt x="108585" y="220980"/>
                  </a:cubicBezTo>
                  <a:cubicBezTo>
                    <a:pt x="118745" y="158750"/>
                    <a:pt x="94615" y="146685"/>
                    <a:pt x="112395" y="114300"/>
                  </a:cubicBezTo>
                  <a:cubicBezTo>
                    <a:pt x="130175" y="81915"/>
                    <a:pt x="154940" y="40640"/>
                    <a:pt x="215265" y="26670"/>
                  </a:cubicBezTo>
                  <a:cubicBezTo>
                    <a:pt x="275590" y="12700"/>
                    <a:pt x="396240" y="0"/>
                    <a:pt x="474345" y="30480"/>
                  </a:cubicBezTo>
                  <a:cubicBezTo>
                    <a:pt x="552450" y="60960"/>
                    <a:pt x="619125" y="107315"/>
                    <a:pt x="683895" y="209550"/>
                  </a:cubicBezTo>
                  <a:cubicBezTo>
                    <a:pt x="748665" y="311785"/>
                    <a:pt x="810260" y="529590"/>
                    <a:pt x="862965" y="643890"/>
                  </a:cubicBezTo>
                  <a:cubicBezTo>
                    <a:pt x="915670" y="758190"/>
                    <a:pt x="883285" y="828675"/>
                    <a:pt x="1000125" y="895350"/>
                  </a:cubicBezTo>
                  <a:cubicBezTo>
                    <a:pt x="1116965" y="962025"/>
                    <a:pt x="1415415" y="985520"/>
                    <a:pt x="1564005" y="1043940"/>
                  </a:cubicBezTo>
                  <a:cubicBezTo>
                    <a:pt x="1712595" y="1102360"/>
                    <a:pt x="1785620" y="1172845"/>
                    <a:pt x="1891665" y="1245870"/>
                  </a:cubicBezTo>
                  <a:cubicBezTo>
                    <a:pt x="1997710" y="1318895"/>
                    <a:pt x="2136775" y="1370330"/>
                    <a:pt x="2200275" y="1482090"/>
                  </a:cubicBezTo>
                  <a:cubicBezTo>
                    <a:pt x="2263775" y="1593850"/>
                    <a:pt x="2278380" y="1785620"/>
                    <a:pt x="2272665" y="1916430"/>
                  </a:cubicBezTo>
                  <a:cubicBezTo>
                    <a:pt x="2266950" y="2047240"/>
                    <a:pt x="2149475" y="2188845"/>
                    <a:pt x="2165985" y="2266950"/>
                  </a:cubicBezTo>
                  <a:cubicBezTo>
                    <a:pt x="2182495" y="2345055"/>
                    <a:pt x="2338070" y="2329815"/>
                    <a:pt x="2371725" y="2385060"/>
                  </a:cubicBezTo>
                  <a:cubicBezTo>
                    <a:pt x="2405380" y="2440305"/>
                    <a:pt x="2388870" y="2506345"/>
                    <a:pt x="2367915" y="2598420"/>
                  </a:cubicBezTo>
                  <a:cubicBezTo>
                    <a:pt x="2346960" y="2690495"/>
                    <a:pt x="2280920" y="2835275"/>
                    <a:pt x="2245995" y="2937510"/>
                  </a:cubicBezTo>
                  <a:cubicBezTo>
                    <a:pt x="2211070" y="3039745"/>
                    <a:pt x="2197100" y="3150235"/>
                    <a:pt x="2158365" y="3211830"/>
                  </a:cubicBezTo>
                  <a:cubicBezTo>
                    <a:pt x="2119630" y="3273425"/>
                    <a:pt x="2042160" y="3284220"/>
                    <a:pt x="2013585" y="3307080"/>
                  </a:cubicBezTo>
                  <a:cubicBezTo>
                    <a:pt x="1985010" y="3329940"/>
                    <a:pt x="1966912" y="3364230"/>
                    <a:pt x="1986915" y="3348990"/>
                  </a:cubicBezTo>
                </a:path>
              </a:pathLst>
            </a:custGeom>
            <a:solidFill>
              <a:srgbClr val="00B0F0">
                <a:alpha val="3215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r-HR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4572000" y="3861806"/>
              <a:ext cx="1143000" cy="28849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marL="174625" indent="-174625" algn="ctr">
                <a:lnSpc>
                  <a:spcPct val="75000"/>
                </a:lnSpc>
                <a:spcBef>
                  <a:spcPct val="25000"/>
                </a:spcBef>
                <a:buClr>
                  <a:schemeClr val="accent1"/>
                </a:buClr>
                <a:tabLst>
                  <a:tab pos="741363" algn="l"/>
                </a:tabLst>
              </a:pPr>
              <a:r>
                <a:rPr lang="hr-HR" sz="800" b="1" dirty="0" smtClean="0"/>
                <a:t>LIBURNIJSKE VODE</a:t>
              </a:r>
            </a:p>
            <a:p>
              <a:pPr marL="174625" indent="-174625" algn="ctr">
                <a:lnSpc>
                  <a:spcPct val="75000"/>
                </a:lnSpc>
                <a:spcBef>
                  <a:spcPct val="25000"/>
                </a:spcBef>
                <a:buClr>
                  <a:schemeClr val="accent1"/>
                </a:buClr>
                <a:tabLst>
                  <a:tab pos="741363" algn="l"/>
                </a:tabLst>
              </a:pPr>
              <a:r>
                <a:rPr lang="hr-HR" sz="800" b="1" dirty="0" smtClean="0"/>
                <a:t>Opatija</a:t>
              </a:r>
              <a:endParaRPr lang="en-US" sz="800" b="1" dirty="0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6324600" y="5364188"/>
              <a:ext cx="990600" cy="33173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marL="174625" indent="-174625" algn="ctr">
                <a:lnSpc>
                  <a:spcPct val="75000"/>
                </a:lnSpc>
                <a:spcBef>
                  <a:spcPct val="25000"/>
                </a:spcBef>
                <a:buClr>
                  <a:schemeClr val="accent1"/>
                </a:buClr>
                <a:tabLst>
                  <a:tab pos="741363" algn="l"/>
                </a:tabLst>
              </a:pPr>
              <a:r>
                <a:rPr lang="hr-HR" sz="1200" dirty="0"/>
                <a:t> </a:t>
              </a:r>
              <a:r>
                <a:rPr lang="hr-HR" sz="800" b="1" dirty="0"/>
                <a:t>KTD PONIKVE</a:t>
              </a:r>
            </a:p>
            <a:p>
              <a:pPr marL="174625" indent="-174625" algn="ctr">
                <a:lnSpc>
                  <a:spcPct val="75000"/>
                </a:lnSpc>
                <a:spcBef>
                  <a:spcPct val="25000"/>
                </a:spcBef>
                <a:buClr>
                  <a:schemeClr val="accent1"/>
                </a:buClr>
                <a:tabLst>
                  <a:tab pos="741363" algn="l"/>
                </a:tabLst>
              </a:pPr>
              <a:r>
                <a:rPr lang="hr-HR" sz="800" b="1" dirty="0"/>
                <a:t>Krk</a:t>
              </a:r>
              <a:endParaRPr lang="en-US" sz="800" b="1" dirty="0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7467600" y="5516588"/>
              <a:ext cx="1143000" cy="33173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marL="174625" indent="-174625" algn="ctr">
                <a:lnSpc>
                  <a:spcPct val="75000"/>
                </a:lnSpc>
                <a:spcBef>
                  <a:spcPct val="25000"/>
                </a:spcBef>
                <a:buClr>
                  <a:schemeClr val="accent1"/>
                </a:buClr>
                <a:tabLst>
                  <a:tab pos="741363" algn="l"/>
                </a:tabLst>
              </a:pPr>
              <a:r>
                <a:rPr lang="hr-HR" sz="1200" dirty="0"/>
                <a:t> </a:t>
              </a:r>
              <a:r>
                <a:rPr lang="hr-HR" sz="800" b="1" dirty="0"/>
                <a:t>KTD ŽRNOVNICA</a:t>
              </a:r>
            </a:p>
            <a:p>
              <a:pPr marL="174625" indent="-174625" algn="ctr">
                <a:lnSpc>
                  <a:spcPct val="75000"/>
                </a:lnSpc>
                <a:spcBef>
                  <a:spcPct val="25000"/>
                </a:spcBef>
                <a:buClr>
                  <a:schemeClr val="accent1"/>
                </a:buClr>
                <a:tabLst>
                  <a:tab pos="741363" algn="l"/>
                </a:tabLst>
              </a:pPr>
              <a:r>
                <a:rPr lang="hr-HR" sz="800" b="1" dirty="0"/>
                <a:t>Novi Vinodolski</a:t>
              </a:r>
              <a:endParaRPr lang="en-US" sz="800" b="1" dirty="0"/>
            </a:p>
          </p:txBody>
        </p:sp>
      </p:grpSp>
      <p:pic>
        <p:nvPicPr>
          <p:cNvPr id="18" name="Picture 17" descr="D:\kopija laptopa\Klijenti\VIK Rijeka\logo vi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23013"/>
            <a:ext cx="833191" cy="571947"/>
          </a:xfrm>
          <a:prstGeom prst="rect">
            <a:avLst/>
          </a:prstGeom>
          <a:noFill/>
          <a:ln w="127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Područje djelovanja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11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5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9552" y="1412776"/>
            <a:ext cx="2448272" cy="1199822"/>
          </a:xfrm>
          <a:prstGeom prst="roundRect">
            <a:avLst/>
          </a:prstGeom>
          <a:noFill/>
          <a:ln>
            <a:noFill/>
          </a:ln>
          <a:effectLst/>
        </p:spPr>
        <p:txBody>
          <a:bodyPr lIns="145152" tIns="72576" rIns="145152" bIns="7257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13A3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520 </a:t>
            </a:r>
            <a:r>
              <a:rPr kumimoji="0" lang="hr-HR" sz="4000" b="1" i="0" u="none" strike="noStrike" kern="0" cap="none" spc="0" normalizeH="0" noProof="0" dirty="0" smtClean="0">
                <a:ln>
                  <a:noFill/>
                </a:ln>
                <a:solidFill>
                  <a:srgbClr val="13A3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km2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/>
              </a:rPr>
              <a:t>Teritorij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856" y="1383774"/>
            <a:ext cx="2826320" cy="1199822"/>
          </a:xfrm>
          <a:prstGeom prst="round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lIns="145152" tIns="72576" rIns="145152" bIns="7257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13A3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960 km</a:t>
            </a:r>
            <a:endParaRPr kumimoji="0" lang="hr-HR" sz="4000" b="1" i="0" u="none" strike="noStrike" kern="0" cap="none" spc="0" normalizeH="0" noProof="0" dirty="0" smtClean="0">
              <a:ln>
                <a:noFill/>
              </a:ln>
              <a:solidFill>
                <a:srgbClr val="13A3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/>
              </a:rPr>
              <a:t>Vodovodne mreže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57224" y="1383774"/>
            <a:ext cx="2414240" cy="1199822"/>
          </a:xfrm>
          <a:prstGeom prst="roundRect">
            <a:avLst/>
          </a:prstGeom>
          <a:noFill/>
          <a:ln>
            <a:noFill/>
          </a:ln>
          <a:effectLst/>
        </p:spPr>
        <p:txBody>
          <a:bodyPr lIns="145152" tIns="72576" rIns="145152" bIns="7257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0" cap="none" spc="0" normalizeH="0" noProof="0" dirty="0" smtClean="0">
                <a:ln>
                  <a:noFill/>
                </a:ln>
                <a:solidFill>
                  <a:srgbClr val="13A3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41.300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noProof="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/>
              </a:rPr>
              <a:t>Broj priključaka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6568" y="3074056"/>
            <a:ext cx="2448272" cy="1199822"/>
          </a:xfrm>
          <a:prstGeom prst="round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lIns="145152" tIns="72576" rIns="145152" bIns="7257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0" cap="none" spc="0" normalizeH="0" noProof="0" dirty="0" smtClean="0">
                <a:ln>
                  <a:noFill/>
                </a:ln>
                <a:solidFill>
                  <a:srgbClr val="13A3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noProof="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/>
              </a:rPr>
              <a:t>Izvorišta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37880" y="3074056"/>
            <a:ext cx="2448272" cy="1199822"/>
          </a:xfrm>
          <a:prstGeom prst="round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lIns="145152" tIns="72576" rIns="145152" bIns="7257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0" cap="none" spc="0" normalizeH="0" noProof="0" dirty="0" smtClean="0">
                <a:ln>
                  <a:noFill/>
                </a:ln>
                <a:solidFill>
                  <a:srgbClr val="13A3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/>
              </a:rPr>
              <a:t>Vodosprema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9552" y="4802248"/>
            <a:ext cx="2448272" cy="1199822"/>
          </a:xfrm>
          <a:prstGeom prst="round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lIns="145152" tIns="72576" rIns="145152" bIns="7257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000" b="1" kern="0" dirty="0" smtClean="0">
                <a:solidFill>
                  <a:srgbClr val="13A3F7"/>
                </a:solidFill>
                <a:latin typeface="Arial"/>
                <a:ea typeface="+mn-ea"/>
              </a:rPr>
              <a:t>30</a:t>
            </a:r>
            <a:endParaRPr kumimoji="0" lang="hr-HR" sz="4000" b="1" i="0" u="none" strike="noStrike" kern="0" cap="none" spc="0" normalizeH="0" noProof="0" dirty="0" smtClean="0">
              <a:ln>
                <a:noFill/>
              </a:ln>
              <a:solidFill>
                <a:srgbClr val="13A3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/>
              </a:rPr>
              <a:t>Crpnih stanica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580112" y="3067006"/>
            <a:ext cx="3368464" cy="1199822"/>
          </a:xfrm>
          <a:prstGeom prst="round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lIns="145152" tIns="72576" rIns="145152" bIns="7257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0" cap="none" spc="0" normalizeH="0" noProof="0" dirty="0" smtClean="0">
                <a:ln>
                  <a:noFill/>
                </a:ln>
                <a:solidFill>
                  <a:srgbClr val="13A3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116.500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/>
              </a:rPr>
              <a:t>Volumen (m3)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03848" y="4802248"/>
            <a:ext cx="2448272" cy="1199822"/>
          </a:xfrm>
          <a:prstGeom prst="round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lIns="145152" tIns="72576" rIns="145152" bIns="7257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000" b="1" kern="0" dirty="0" smtClean="0">
                <a:solidFill>
                  <a:srgbClr val="13A3F7"/>
                </a:solidFill>
                <a:latin typeface="Arial"/>
                <a:ea typeface="+mn-ea"/>
              </a:rPr>
              <a:t>120</a:t>
            </a:r>
            <a:endParaRPr kumimoji="0" lang="hr-HR" sz="4000" b="1" i="0" u="none" strike="noStrike" kern="0" cap="none" spc="0" normalizeH="0" noProof="0" dirty="0" smtClean="0">
              <a:ln>
                <a:noFill/>
              </a:ln>
              <a:solidFill>
                <a:srgbClr val="13A3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/>
              </a:rPr>
              <a:t>Broj crpki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156176" y="4821466"/>
            <a:ext cx="2448272" cy="1199822"/>
          </a:xfrm>
          <a:prstGeom prst="round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lIns="145152" tIns="72576" rIns="145152" bIns="72576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000" b="1" kern="0" dirty="0" smtClean="0">
                <a:solidFill>
                  <a:srgbClr val="13A3F7"/>
                </a:solidFill>
                <a:latin typeface="Arial"/>
                <a:ea typeface="+mn-ea"/>
              </a:rPr>
              <a:t>16 MW</a:t>
            </a:r>
            <a:endParaRPr kumimoji="0" lang="hr-HR" sz="4000" b="1" i="0" u="none" strike="noStrike" kern="0" cap="none" spc="0" normalizeH="0" noProof="0" dirty="0" smtClean="0">
              <a:ln>
                <a:noFill/>
              </a:ln>
              <a:solidFill>
                <a:srgbClr val="13A3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noProof="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/>
              </a:rPr>
              <a:t>Nazivna snaga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Pokazatelji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763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6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539552" y="1268760"/>
            <a:ext cx="3960000" cy="5236755"/>
          </a:xfrm>
          <a:prstGeom prst="rect">
            <a:avLst/>
          </a:prstGeom>
          <a:solidFill>
            <a:sysClr val="window" lastClr="FFFFFF"/>
          </a:solidFill>
          <a:ln w="1270">
            <a:solidFill>
              <a:srgbClr val="13A3F7"/>
            </a:solidFill>
          </a:ln>
          <a:extLst/>
        </p:spPr>
        <p:txBody>
          <a:bodyPr vert="horz" wrap="square" lIns="365760" tIns="365760" rIns="365760" bIns="3657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tabLst>
                <a:tab pos="741363" algn="l"/>
              </a:tabLs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8257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tabLst>
                <a:tab pos="741363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857250" indent="-231775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  <a:latin typeface="+mn-lt"/>
              </a:defRPr>
            </a:lvl3pPr>
            <a:lvl4pPr marL="11430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368425" indent="-1143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825625" indent="-114300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ebdings" charset="2"/>
              <a:buChar char="4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282825" indent="-114300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ebdings" charset="2"/>
              <a:buChar char="4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740025" indent="-114300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ebdings" charset="2"/>
              <a:buChar char="4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197225" indent="-114300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ebdings" charset="2"/>
              <a:buChar char="4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tabLst/>
              <a:defRPr/>
            </a:pPr>
            <a:r>
              <a:rPr lang="hr-HR" sz="1800" b="1" dirty="0" smtClean="0">
                <a:solidFill>
                  <a:srgbClr val="0070C0"/>
                </a:solidFill>
                <a:latin typeface="Arial" pitchFamily="34" charset="0"/>
                <a:ea typeface="ＭＳ Ｐゴシック" pitchFamily="-72" charset="-128"/>
                <a:cs typeface="ＭＳ Ｐゴシック" pitchFamily="-72" charset="-128"/>
              </a:rPr>
              <a:t>Motivi</a:t>
            </a:r>
            <a:endParaRPr lang="sr-Latn-CS" sz="1800" b="1" dirty="0">
              <a:solidFill>
                <a:srgbClr val="0070C0"/>
              </a:solidFill>
              <a:latin typeface="Arial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marL="0" indent="0" algn="just">
              <a:lnSpc>
                <a:spcPct val="80000"/>
              </a:lnSpc>
              <a:spcBef>
                <a:spcPct val="25000"/>
              </a:spcBef>
              <a:buClr>
                <a:srgbClr val="CC3300"/>
              </a:buClr>
              <a:buNone/>
            </a:pPr>
            <a:endParaRPr lang="sr-Latn-CS" sz="1400" dirty="0">
              <a:solidFill>
                <a:srgbClr val="0070C0"/>
              </a:solidFill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A3F7"/>
              </a:buClr>
              <a:buFontTx/>
              <a:buChar char="-"/>
              <a:defRPr/>
            </a:pPr>
            <a:r>
              <a:rPr lang="hr-HR" sz="1400" kern="0" dirty="0">
                <a:solidFill>
                  <a:srgbClr val="0070C0"/>
                </a:solidFill>
              </a:rPr>
              <a:t>Nedostupnost informacija i (ne)bilježenje događaja u održavanju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A3F7"/>
              </a:buClr>
              <a:buFontTx/>
              <a:buChar char="-"/>
              <a:defRPr/>
            </a:pPr>
            <a:r>
              <a:rPr lang="hr-HR" sz="1400" kern="0" dirty="0">
                <a:solidFill>
                  <a:srgbClr val="0070C0"/>
                </a:solidFill>
              </a:rPr>
              <a:t>Korektivno održavanje 95% - nedostatak planiranja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A3F7"/>
              </a:buClr>
              <a:buFontTx/>
              <a:buChar char="-"/>
              <a:defRPr/>
            </a:pPr>
            <a:r>
              <a:rPr lang="hr-HR" sz="1400" kern="0" dirty="0">
                <a:solidFill>
                  <a:srgbClr val="0070C0"/>
                </a:solidFill>
              </a:rPr>
              <a:t>Preventivno održavanje 5% - na temelju nemjerljivih kriterija (npr. jačina šuma, osjet topline i sl.)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A3F7"/>
              </a:buClr>
              <a:buFontTx/>
              <a:buChar char="-"/>
              <a:defRPr/>
            </a:pPr>
            <a:r>
              <a:rPr lang="hr-HR" sz="1400" kern="0" dirty="0">
                <a:solidFill>
                  <a:srgbClr val="0070C0"/>
                </a:solidFill>
              </a:rPr>
              <a:t>Nemogućnost analize procesa i troškova u procesu održavanju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88024" y="1268759"/>
            <a:ext cx="3960000" cy="5236755"/>
          </a:xfrm>
          <a:prstGeom prst="rect">
            <a:avLst/>
          </a:prstGeom>
          <a:solidFill>
            <a:sysClr val="window" lastClr="FFFFFF"/>
          </a:solidFill>
          <a:ln w="1270">
            <a:solidFill>
              <a:srgbClr val="00B050"/>
            </a:solidFill>
          </a:ln>
          <a:extLst/>
        </p:spPr>
        <p:txBody>
          <a:bodyPr vert="horz" wrap="square" lIns="365760" tIns="365760" rIns="365760" bIns="3657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tabLst>
                <a:tab pos="741363" algn="l"/>
              </a:tabLs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82575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tabLst>
                <a:tab pos="741363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857250" indent="-231775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  <a:latin typeface="+mn-lt"/>
              </a:defRPr>
            </a:lvl3pPr>
            <a:lvl4pPr marL="11430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368425" indent="-1143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ebdings" pitchFamily="18" charset="2"/>
              <a:buChar char="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1825625" indent="-114300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ebdings" charset="2"/>
              <a:buChar char="4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282825" indent="-114300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ebdings" charset="2"/>
              <a:buChar char="4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740025" indent="-114300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ebdings" charset="2"/>
              <a:buChar char="4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197225" indent="-114300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ebdings" charset="2"/>
              <a:buChar char="4"/>
              <a:tabLst>
                <a:tab pos="74136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tabLst/>
              <a:defRPr/>
            </a:pPr>
            <a:r>
              <a:rPr lang="hr-HR" sz="1800" b="1" dirty="0" smtClean="0">
                <a:solidFill>
                  <a:srgbClr val="00B050"/>
                </a:solidFill>
                <a:latin typeface="Arial" pitchFamily="34" charset="0"/>
                <a:ea typeface="ＭＳ Ｐゴシック" pitchFamily="-72" charset="-128"/>
                <a:cs typeface="ＭＳ Ｐゴシック" pitchFamily="-72" charset="-128"/>
              </a:rPr>
              <a:t>Ciljevi</a:t>
            </a:r>
            <a:endParaRPr lang="sr-Latn-CS" sz="1800" b="1" dirty="0">
              <a:solidFill>
                <a:srgbClr val="00B050"/>
              </a:solidFill>
              <a:latin typeface="Arial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 marL="0" indent="0" algn="just">
              <a:lnSpc>
                <a:spcPct val="80000"/>
              </a:lnSpc>
              <a:spcBef>
                <a:spcPct val="25000"/>
              </a:spcBef>
              <a:buClr>
                <a:srgbClr val="CC3300"/>
              </a:buClr>
              <a:buNone/>
            </a:pPr>
            <a:endParaRPr lang="sr-Latn-CS" sz="1400" dirty="0">
              <a:solidFill>
                <a:srgbClr val="00B05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Tx/>
              <a:buChar char="-"/>
              <a:defRPr/>
            </a:pPr>
            <a:r>
              <a:rPr lang="hr-HR" sz="1400" kern="0" dirty="0">
                <a:solidFill>
                  <a:srgbClr val="00B050"/>
                </a:solidFill>
              </a:rPr>
              <a:t>U</a:t>
            </a:r>
            <a:r>
              <a:rPr lang="vi-VN" sz="1400" kern="0" dirty="0">
                <a:solidFill>
                  <a:srgbClr val="00B050"/>
                </a:solidFill>
              </a:rPr>
              <a:t>naprijediti i podići cjelokupnu razinu tehnoloških procesa i postupaka upravljanja održavanjem,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Tx/>
              <a:buChar char="-"/>
              <a:defRPr/>
            </a:pPr>
            <a:r>
              <a:rPr lang="hr-HR" sz="1400" kern="0" dirty="0">
                <a:solidFill>
                  <a:srgbClr val="00B050"/>
                </a:solidFill>
              </a:rPr>
              <a:t>S</a:t>
            </a:r>
            <a:r>
              <a:rPr lang="vi-VN" sz="1400" kern="0" dirty="0">
                <a:solidFill>
                  <a:srgbClr val="00B050"/>
                </a:solidFill>
              </a:rPr>
              <a:t>istematizirati temeljnu dokumentaciju i </a:t>
            </a:r>
            <a:r>
              <a:rPr lang="vi-VN" sz="1400" kern="0" dirty="0" smtClean="0">
                <a:solidFill>
                  <a:srgbClr val="00B050"/>
                </a:solidFill>
              </a:rPr>
              <a:t>podatke </a:t>
            </a:r>
            <a:r>
              <a:rPr lang="vi-VN" sz="1400" kern="0" dirty="0">
                <a:solidFill>
                  <a:srgbClr val="00B050"/>
                </a:solidFill>
              </a:rPr>
              <a:t>potrebne za upravljanje održavanjem,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Tx/>
              <a:buChar char="-"/>
              <a:defRPr/>
            </a:pPr>
            <a:r>
              <a:rPr lang="hr-HR" sz="1400" kern="0" dirty="0">
                <a:solidFill>
                  <a:srgbClr val="00B050"/>
                </a:solidFill>
              </a:rPr>
              <a:t>U</a:t>
            </a:r>
            <a:r>
              <a:rPr lang="vi-VN" sz="1400" kern="0" dirty="0">
                <a:solidFill>
                  <a:srgbClr val="00B050"/>
                </a:solidFill>
              </a:rPr>
              <a:t>vođenje programske podrške upravljanju održavanjem,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Tx/>
              <a:buChar char="-"/>
              <a:defRPr/>
            </a:pPr>
            <a:r>
              <a:rPr lang="hr-HR" sz="1400" kern="0" dirty="0">
                <a:solidFill>
                  <a:srgbClr val="00B050"/>
                </a:solidFill>
              </a:rPr>
              <a:t>P</a:t>
            </a:r>
            <a:r>
              <a:rPr lang="vi-VN" sz="1400" kern="0" dirty="0">
                <a:solidFill>
                  <a:srgbClr val="00B050"/>
                </a:solidFill>
              </a:rPr>
              <a:t>raćenje i upravljanje tehničkim i troškovnim parametrima održavanja - poboljšanja i optimiranje sustava</a:t>
            </a:r>
            <a:endParaRPr lang="hr-HR" sz="1400" kern="0" dirty="0">
              <a:solidFill>
                <a:srgbClr val="00B05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Motivi i ciljevi projekta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022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7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52480" y="1221715"/>
            <a:ext cx="4140000" cy="5231621"/>
          </a:xfrm>
          <a:prstGeom prst="roundRect">
            <a:avLst>
              <a:gd name="adj" fmla="val 11077"/>
            </a:avLst>
          </a:prstGeom>
          <a:solidFill>
            <a:srgbClr val="92D050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Informatička podrška upravljanju</a:t>
            </a:r>
            <a:r>
              <a:rPr kumimoji="0" lang="hr-HR" sz="20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procesom održavanja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544" y="1221715"/>
            <a:ext cx="4140000" cy="5231621"/>
          </a:xfrm>
          <a:prstGeom prst="roundRect">
            <a:avLst>
              <a:gd name="adj" fmla="val 11077"/>
            </a:avLst>
          </a:prstGeom>
          <a:solidFill>
            <a:srgbClr val="13A3F7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Uspostava </a:t>
            </a:r>
            <a:r>
              <a:rPr lang="hr-HR" sz="2000" b="1" kern="0" dirty="0" smtClean="0">
                <a:solidFill>
                  <a:prstClr val="white"/>
                </a:solidFill>
                <a:latin typeface="Arial"/>
                <a:ea typeface="+mn-ea"/>
              </a:rPr>
              <a:t>osnovnih sastavnica za upravljanje održavanjem</a:t>
            </a:r>
            <a:endParaRPr lang="hr-HR" sz="2000" b="1" kern="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pic>
        <p:nvPicPr>
          <p:cNvPr id="20" name="Picture 16" descr="WorkOrderManagement_rev_3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3" y="2708920"/>
            <a:ext cx="59997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396180" y="3573016"/>
            <a:ext cx="3131888" cy="908754"/>
          </a:xfrm>
          <a:prstGeom prst="roundRect">
            <a:avLst>
              <a:gd name="adj" fmla="val 159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r-HR" sz="1400" b="1" dirty="0">
                <a:solidFill>
                  <a:schemeClr val="bg1"/>
                </a:solidFill>
              </a:rPr>
              <a:t>Uspostava temeljnih baza podataka, opreme i uređaja (imovine)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96180" y="4437112"/>
            <a:ext cx="3131888" cy="908754"/>
          </a:xfrm>
          <a:prstGeom prst="roundRect">
            <a:avLst>
              <a:gd name="adj" fmla="val 159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1400" b="1" dirty="0" smtClean="0">
                <a:solidFill>
                  <a:schemeClr val="bg1"/>
                </a:solidFill>
              </a:rPr>
              <a:t>Formiranje </a:t>
            </a:r>
            <a:r>
              <a:rPr lang="hr-HR" sz="1400" b="1" dirty="0">
                <a:solidFill>
                  <a:schemeClr val="bg1"/>
                </a:solidFill>
              </a:rPr>
              <a:t>i revizija zadataka plansko – preventivnog održavanja</a:t>
            </a:r>
            <a:endParaRPr lang="en-US" sz="1400" b="1" dirty="0">
              <a:solidFill>
                <a:schemeClr val="bg1"/>
              </a:solidFill>
            </a:endParaRPr>
          </a:p>
          <a:p>
            <a:pPr lvl="0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96180" y="5373216"/>
            <a:ext cx="3131888" cy="908754"/>
          </a:xfrm>
          <a:prstGeom prst="roundRect">
            <a:avLst>
              <a:gd name="adj" fmla="val 159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r-HR" sz="1400" b="1" dirty="0" smtClean="0">
                <a:solidFill>
                  <a:schemeClr val="bg1"/>
                </a:solidFill>
              </a:rPr>
              <a:t>Sistematizacija, obrada i digitalizacija temeljne tehničke dokumentacije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19740" y="2636912"/>
            <a:ext cx="3137196" cy="908754"/>
          </a:xfrm>
          <a:prstGeom prst="roundRect">
            <a:avLst>
              <a:gd name="adj" fmla="val 159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r-HR" sz="1400" b="1" dirty="0" smtClean="0">
                <a:solidFill>
                  <a:schemeClr val="bg1"/>
                </a:solidFill>
              </a:rPr>
              <a:t>Uvođenje programske podrške upravljanju održavanjem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19740" y="3744382"/>
            <a:ext cx="3137196" cy="908754"/>
          </a:xfrm>
          <a:prstGeom prst="roundRect">
            <a:avLst>
              <a:gd name="adj" fmla="val 159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r-HR" sz="1400" b="1" dirty="0" smtClean="0">
                <a:solidFill>
                  <a:schemeClr val="bg1"/>
                </a:solidFill>
              </a:rPr>
              <a:t>Školovanje korisnika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9740" y="4536470"/>
            <a:ext cx="3137196" cy="908754"/>
          </a:xfrm>
          <a:prstGeom prst="roundRect">
            <a:avLst>
              <a:gd name="adj" fmla="val 159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r-HR" sz="1400" b="1" dirty="0" smtClean="0">
                <a:solidFill>
                  <a:schemeClr val="bg1"/>
                </a:solidFill>
              </a:rPr>
              <a:t>Podrška korisnicima u primjeni sustava, održavanje sustava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19740" y="5373216"/>
            <a:ext cx="3137196" cy="908754"/>
          </a:xfrm>
          <a:prstGeom prst="roundRect">
            <a:avLst>
              <a:gd name="adj" fmla="val 159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r-HR" sz="1400" b="1" dirty="0" smtClean="0">
                <a:solidFill>
                  <a:schemeClr val="bg1"/>
                </a:solidFill>
              </a:rPr>
              <a:t>Praćenje promjene, modifikacije sustava, uvođenje poboljšanja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http://myportal.infor.com/graphicsupport/emaildata/uploadedimages/Dashboard2_rev_3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08" y="544522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ustomer Support 1.ai"/>
          <p:cNvPicPr>
            <a:picLocks noChangeAspect="1"/>
          </p:cNvPicPr>
          <p:nvPr/>
        </p:nvPicPr>
        <p:blipFill>
          <a:blip r:embed="rId5" cstate="screen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45" y="4545184"/>
            <a:ext cx="540000" cy="540000"/>
          </a:xfrm>
          <a:prstGeom prst="rect">
            <a:avLst/>
          </a:prstGeom>
        </p:spPr>
      </p:pic>
      <p:pic>
        <p:nvPicPr>
          <p:cNvPr id="31" name="Picture 10" descr="Process_rev_3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45" y="3717032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SupplyChain_rev_300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24" y="271763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wilbe01\Documents\6. Marketing\Images &amp; Logos\ocfo\books-whiteicons-768x76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8" y="549533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myportal.infor.com/graphicsupport/emaildata/uploadedimages/Spreadsheet_rev_300p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4" y="371703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ownloads_rev_300p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4" y="457683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1399260" y="2614543"/>
            <a:ext cx="3137196" cy="908754"/>
          </a:xfrm>
          <a:prstGeom prst="roundRect">
            <a:avLst>
              <a:gd name="adj" fmla="val 159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r-HR" sz="1400" b="1" dirty="0" smtClean="0">
                <a:solidFill>
                  <a:schemeClr val="bg1"/>
                </a:solidFill>
              </a:rPr>
              <a:t>Definiranje postupaka upravljanja kvalitetom i procedura u domeni održavanja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Projektne faze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2920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950" y="6473825"/>
            <a:ext cx="776922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F060F0-CF4B-49FE-98D1-4107DF0D019F}" type="slidenum">
              <a:rPr lang="en-US" sz="900" smtClean="0">
                <a:solidFill>
                  <a:srgbClr val="B2B2B2"/>
                </a:solidFill>
              </a:rPr>
              <a:pPr/>
              <a:t>8</a:t>
            </a:fld>
            <a:endParaRPr lang="en-US" sz="900" dirty="0" smtClean="0">
              <a:solidFill>
                <a:srgbClr val="B2B2B2"/>
              </a:solidFill>
            </a:endParaRPr>
          </a:p>
        </p:txBody>
      </p:sp>
      <p:graphicFrame>
        <p:nvGraphicFramePr>
          <p:cNvPr id="3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116548"/>
              </p:ext>
            </p:extLst>
          </p:nvPr>
        </p:nvGraphicFramePr>
        <p:xfrm>
          <a:off x="323528" y="1268760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52400"/>
            <a:ext cx="7389813" cy="742950"/>
          </a:xfrm>
        </p:spPr>
        <p:txBody>
          <a:bodyPr/>
          <a:lstStyle/>
          <a:p>
            <a:pPr eaLnBrk="1" hangingPunct="1"/>
            <a:r>
              <a:rPr lang="hr-HR" sz="2200" dirty="0" smtClean="0">
                <a:ea typeface="ＭＳ Ｐゴシック" pitchFamily="34" charset="-128"/>
              </a:rPr>
              <a:t>Omjer aktivnosti</a:t>
            </a:r>
            <a:endParaRPr lang="de-DE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9213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374775" y="6492875"/>
            <a:ext cx="7769225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AA9DD3-821F-4C48-973D-2350D0641A94}" type="slidenum">
              <a:rPr lang="en-US" sz="900" smtClean="0">
                <a:solidFill>
                  <a:srgbClr val="B2B2B2"/>
                </a:solidFill>
              </a:rPr>
              <a:pPr/>
              <a:t>9</a:t>
            </a:fld>
            <a:endParaRPr lang="en-US" sz="900" smtClean="0">
              <a:solidFill>
                <a:srgbClr val="B2B2B2"/>
              </a:solidFill>
            </a:endParaRPr>
          </a:p>
        </p:txBody>
      </p:sp>
      <p:pic>
        <p:nvPicPr>
          <p:cNvPr id="21507" name="Picture 2" descr="infor-template-mattedit-subsection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ChangeArrowheads="1"/>
          </p:cNvSpPr>
          <p:nvPr/>
        </p:nvSpPr>
        <p:spPr bwMode="white">
          <a:xfrm>
            <a:off x="381000" y="2971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hr-HR" sz="2800" dirty="0">
                <a:solidFill>
                  <a:schemeClr val="bg1"/>
                </a:solidFill>
              </a:rPr>
              <a:t>Uspostava </a:t>
            </a:r>
            <a:r>
              <a:rPr lang="hr-HR" sz="2800" dirty="0" smtClean="0">
                <a:solidFill>
                  <a:schemeClr val="bg1"/>
                </a:solidFill>
              </a:rPr>
              <a:t>osnovnih </a:t>
            </a:r>
            <a:r>
              <a:rPr lang="hr-HR" sz="2800" dirty="0">
                <a:solidFill>
                  <a:schemeClr val="bg1"/>
                </a:solidFill>
              </a:rPr>
              <a:t>sastavnica za upravljanje održavanjem, reinženjering procesa i sustava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70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Infor_Mgmt_presentation">
  <a:themeElements>
    <a:clrScheme name="">
      <a:dk1>
        <a:srgbClr val="000000"/>
      </a:dk1>
      <a:lt1>
        <a:srgbClr val="FFFFFF"/>
      </a:lt1>
      <a:dk2>
        <a:srgbClr val="B5121B"/>
      </a:dk2>
      <a:lt2>
        <a:srgbClr val="999999"/>
      </a:lt2>
      <a:accent1>
        <a:srgbClr val="FFCF01"/>
      </a:accent1>
      <a:accent2>
        <a:srgbClr val="54534A"/>
      </a:accent2>
      <a:accent3>
        <a:srgbClr val="FFFFFF"/>
      </a:accent3>
      <a:accent4>
        <a:srgbClr val="000000"/>
      </a:accent4>
      <a:accent5>
        <a:srgbClr val="FFE4AA"/>
      </a:accent5>
      <a:accent6>
        <a:srgbClr val="4B4A42"/>
      </a:accent6>
      <a:hlink>
        <a:srgbClr val="C1CD23"/>
      </a:hlink>
      <a:folHlink>
        <a:srgbClr val="F06D1A"/>
      </a:folHlink>
    </a:clrScheme>
    <a:fontScheme name="Infor_Mgmt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nfor_Mgmt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3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C6A958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DFD1B4"/>
        </a:accent5>
        <a:accent6>
          <a:srgbClr val="B24A37"/>
        </a:accent6>
        <a:hlink>
          <a:srgbClr val="787878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4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1F6A8E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ABB9C6"/>
        </a:accent5>
        <a:accent6>
          <a:srgbClr val="B24A37"/>
        </a:accent6>
        <a:hlink>
          <a:srgbClr val="787878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5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1F6A8E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ABB9C6"/>
        </a:accent5>
        <a:accent6>
          <a:srgbClr val="B24A37"/>
        </a:accent6>
        <a:hlink>
          <a:srgbClr val="787878"/>
        </a:hlink>
        <a:folHlink>
          <a:srgbClr val="E7A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6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DAC793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EAE0C8"/>
        </a:accent5>
        <a:accent6>
          <a:srgbClr val="B24A37"/>
        </a:accent6>
        <a:hlink>
          <a:srgbClr val="787878"/>
        </a:hlink>
        <a:folHlink>
          <a:srgbClr val="E7A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for_Mgmt_presentation">
  <a:themeElements>
    <a:clrScheme name="">
      <a:dk1>
        <a:srgbClr val="000000"/>
      </a:dk1>
      <a:lt1>
        <a:srgbClr val="FFFFFF"/>
      </a:lt1>
      <a:dk2>
        <a:srgbClr val="B5121B"/>
      </a:dk2>
      <a:lt2>
        <a:srgbClr val="999999"/>
      </a:lt2>
      <a:accent1>
        <a:srgbClr val="FFCF01"/>
      </a:accent1>
      <a:accent2>
        <a:srgbClr val="54534A"/>
      </a:accent2>
      <a:accent3>
        <a:srgbClr val="FFFFFF"/>
      </a:accent3>
      <a:accent4>
        <a:srgbClr val="000000"/>
      </a:accent4>
      <a:accent5>
        <a:srgbClr val="FFE4AA"/>
      </a:accent5>
      <a:accent6>
        <a:srgbClr val="4B4A42"/>
      </a:accent6>
      <a:hlink>
        <a:srgbClr val="C1CD23"/>
      </a:hlink>
      <a:folHlink>
        <a:srgbClr val="F06D1A"/>
      </a:folHlink>
    </a:clrScheme>
    <a:fontScheme name="Infor_Mgmt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nfor_Mgmt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3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C6A958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DFD1B4"/>
        </a:accent5>
        <a:accent6>
          <a:srgbClr val="B24A37"/>
        </a:accent6>
        <a:hlink>
          <a:srgbClr val="787878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4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1F6A8E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ABB9C6"/>
        </a:accent5>
        <a:accent6>
          <a:srgbClr val="B24A37"/>
        </a:accent6>
        <a:hlink>
          <a:srgbClr val="787878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5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1F6A8E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ABB9C6"/>
        </a:accent5>
        <a:accent6>
          <a:srgbClr val="B24A37"/>
        </a:accent6>
        <a:hlink>
          <a:srgbClr val="787878"/>
        </a:hlink>
        <a:folHlink>
          <a:srgbClr val="E7A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6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DAC793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EAE0C8"/>
        </a:accent5>
        <a:accent6>
          <a:srgbClr val="B24A37"/>
        </a:accent6>
        <a:hlink>
          <a:srgbClr val="787878"/>
        </a:hlink>
        <a:folHlink>
          <a:srgbClr val="E7A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Infor_Mgmt_presentation">
  <a:themeElements>
    <a:clrScheme name="">
      <a:dk1>
        <a:srgbClr val="000000"/>
      </a:dk1>
      <a:lt1>
        <a:srgbClr val="FFFFFF"/>
      </a:lt1>
      <a:dk2>
        <a:srgbClr val="B5121B"/>
      </a:dk2>
      <a:lt2>
        <a:srgbClr val="999999"/>
      </a:lt2>
      <a:accent1>
        <a:srgbClr val="FFCF01"/>
      </a:accent1>
      <a:accent2>
        <a:srgbClr val="54534A"/>
      </a:accent2>
      <a:accent3>
        <a:srgbClr val="FFFFFF"/>
      </a:accent3>
      <a:accent4>
        <a:srgbClr val="000000"/>
      </a:accent4>
      <a:accent5>
        <a:srgbClr val="FFE4AA"/>
      </a:accent5>
      <a:accent6>
        <a:srgbClr val="4B4A42"/>
      </a:accent6>
      <a:hlink>
        <a:srgbClr val="C1CD23"/>
      </a:hlink>
      <a:folHlink>
        <a:srgbClr val="F06D1A"/>
      </a:folHlink>
    </a:clrScheme>
    <a:fontScheme name="Infor_Mgmt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nfor_Mgmt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3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C6A958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DFD1B4"/>
        </a:accent5>
        <a:accent6>
          <a:srgbClr val="B24A37"/>
        </a:accent6>
        <a:hlink>
          <a:srgbClr val="787878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4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1F6A8E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ABB9C6"/>
        </a:accent5>
        <a:accent6>
          <a:srgbClr val="B24A37"/>
        </a:accent6>
        <a:hlink>
          <a:srgbClr val="787878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5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1F6A8E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ABB9C6"/>
        </a:accent5>
        <a:accent6>
          <a:srgbClr val="B24A37"/>
        </a:accent6>
        <a:hlink>
          <a:srgbClr val="787878"/>
        </a:hlink>
        <a:folHlink>
          <a:srgbClr val="E7A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6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DAC793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EAE0C8"/>
        </a:accent5>
        <a:accent6>
          <a:srgbClr val="B24A37"/>
        </a:accent6>
        <a:hlink>
          <a:srgbClr val="787878"/>
        </a:hlink>
        <a:folHlink>
          <a:srgbClr val="E7A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Infor_Mgmt_presentation">
  <a:themeElements>
    <a:clrScheme name="">
      <a:dk1>
        <a:srgbClr val="000000"/>
      </a:dk1>
      <a:lt1>
        <a:srgbClr val="FFFFFF"/>
      </a:lt1>
      <a:dk2>
        <a:srgbClr val="B5121B"/>
      </a:dk2>
      <a:lt2>
        <a:srgbClr val="999999"/>
      </a:lt2>
      <a:accent1>
        <a:srgbClr val="FFCF01"/>
      </a:accent1>
      <a:accent2>
        <a:srgbClr val="54534A"/>
      </a:accent2>
      <a:accent3>
        <a:srgbClr val="FFFFFF"/>
      </a:accent3>
      <a:accent4>
        <a:srgbClr val="000000"/>
      </a:accent4>
      <a:accent5>
        <a:srgbClr val="FFE4AA"/>
      </a:accent5>
      <a:accent6>
        <a:srgbClr val="4B4A42"/>
      </a:accent6>
      <a:hlink>
        <a:srgbClr val="C1CD23"/>
      </a:hlink>
      <a:folHlink>
        <a:srgbClr val="F06D1A"/>
      </a:folHlink>
    </a:clrScheme>
    <a:fontScheme name="Infor_Mgmt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nfor_Mgmt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_Mgmt_presentation 13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C6A958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DFD1B4"/>
        </a:accent5>
        <a:accent6>
          <a:srgbClr val="B24A37"/>
        </a:accent6>
        <a:hlink>
          <a:srgbClr val="787878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4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1F6A8E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ABB9C6"/>
        </a:accent5>
        <a:accent6>
          <a:srgbClr val="B24A37"/>
        </a:accent6>
        <a:hlink>
          <a:srgbClr val="787878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5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1F6A8E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ABB9C6"/>
        </a:accent5>
        <a:accent6>
          <a:srgbClr val="B24A37"/>
        </a:accent6>
        <a:hlink>
          <a:srgbClr val="787878"/>
        </a:hlink>
        <a:folHlink>
          <a:srgbClr val="E7A6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_Mgmt_presentation 16">
        <a:dk1>
          <a:srgbClr val="000000"/>
        </a:dk1>
        <a:lt1>
          <a:srgbClr val="FFFFFF"/>
        </a:lt1>
        <a:dk2>
          <a:srgbClr val="B5111B"/>
        </a:dk2>
        <a:lt2>
          <a:srgbClr val="969696"/>
        </a:lt2>
        <a:accent1>
          <a:srgbClr val="DAC793"/>
        </a:accent1>
        <a:accent2>
          <a:srgbClr val="C5533E"/>
        </a:accent2>
        <a:accent3>
          <a:srgbClr val="FFFFFF"/>
        </a:accent3>
        <a:accent4>
          <a:srgbClr val="000000"/>
        </a:accent4>
        <a:accent5>
          <a:srgbClr val="EAE0C8"/>
        </a:accent5>
        <a:accent6>
          <a:srgbClr val="B24A37"/>
        </a:accent6>
        <a:hlink>
          <a:srgbClr val="787878"/>
        </a:hlink>
        <a:folHlink>
          <a:srgbClr val="E7A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for10x  Color Palette">
    <a:dk1>
      <a:srgbClr val="262626"/>
    </a:dk1>
    <a:lt1>
      <a:sysClr val="window" lastClr="FFFFFF"/>
    </a:lt1>
    <a:dk2>
      <a:srgbClr val="13A3F7"/>
    </a:dk2>
    <a:lt2>
      <a:srgbClr val="E5E5E5"/>
    </a:lt2>
    <a:accent1>
      <a:srgbClr val="34C6FA"/>
    </a:accent1>
    <a:accent2>
      <a:srgbClr val="FF6400"/>
    </a:accent2>
    <a:accent3>
      <a:srgbClr val="2DB329"/>
    </a:accent3>
    <a:accent4>
      <a:srgbClr val="FFAA00"/>
    </a:accent4>
    <a:accent5>
      <a:srgbClr val="00C2B4"/>
    </a:accent5>
    <a:accent6>
      <a:srgbClr val="3341CC"/>
    </a:accent6>
    <a:hlink>
      <a:srgbClr val="005CE6"/>
    </a:hlink>
    <a:folHlink>
      <a:srgbClr val="7533A6"/>
    </a:folHlink>
  </a:clrScheme>
  <a:fontScheme name="Infor10x Arial Font Se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17021</TotalTime>
  <Words>1360</Words>
  <Application>Microsoft Office PowerPoint</Application>
  <PresentationFormat>On-screen Show (4:3)</PresentationFormat>
  <Paragraphs>232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1_Infor_Mgmt_presentation</vt:lpstr>
      <vt:lpstr>2_Infor_Mgmt_presentation</vt:lpstr>
      <vt:lpstr>3_Infor_Mgmt_presentation</vt:lpstr>
      <vt:lpstr>4_Infor_Mgmt_presentation</vt:lpstr>
      <vt:lpstr>Primjena sustava Infor EAM u KD VIK Rijeka   </vt:lpstr>
      <vt:lpstr>Uvod</vt:lpstr>
      <vt:lpstr>Profil tvrtke</vt:lpstr>
      <vt:lpstr>Područje djelovanja</vt:lpstr>
      <vt:lpstr>Pokazatelji</vt:lpstr>
      <vt:lpstr>Motivi i ciljevi projekta</vt:lpstr>
      <vt:lpstr>Projektne faze</vt:lpstr>
      <vt:lpstr>Omjer aktivnosti</vt:lpstr>
      <vt:lpstr>PowerPoint Presentation</vt:lpstr>
      <vt:lpstr>Uspostava osnovnih sastavnica za upravljanje održavanjem, reinženjering procesa i sustava</vt:lpstr>
      <vt:lpstr>Upravljanje kvalitetom</vt:lpstr>
      <vt:lpstr>Zadaci preventivnog održavanja</vt:lpstr>
      <vt:lpstr>Uputa za izradu dokumentacije</vt:lpstr>
      <vt:lpstr>Podatkovna osnovica sustava</vt:lpstr>
      <vt:lpstr>Hidraulička shema</vt:lpstr>
      <vt:lpstr>Blok shematski prikaz - primjer</vt:lpstr>
      <vt:lpstr>PowerPoint Presentation</vt:lpstr>
      <vt:lpstr>Pregled osnovnih modula</vt:lpstr>
      <vt:lpstr>Funkcionalnost</vt:lpstr>
      <vt:lpstr>Interaktivne sheme</vt:lpstr>
      <vt:lpstr>Prikaz detalja objekta održavanja</vt:lpstr>
      <vt:lpstr>Evidencija događaja</vt:lpstr>
      <vt:lpstr>Hijerarhija</vt:lpstr>
      <vt:lpstr>Evidencija povezane dokumentacije</vt:lpstr>
      <vt:lpstr>Izvještajni sustav</vt:lpstr>
      <vt:lpstr>Rezultati</vt:lpstr>
      <vt:lpstr>Nastavak projekta</vt:lpstr>
      <vt:lpstr>Pitanja i odgovori</vt:lpstr>
    </vt:vector>
  </TitlesOfParts>
  <Company>Infor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</dc:creator>
  <cp:lastModifiedBy>Tomislav Ivancek</cp:lastModifiedBy>
  <cp:revision>993</cp:revision>
  <cp:lastPrinted>2013-03-06T20:04:11Z</cp:lastPrinted>
  <dcterms:created xsi:type="dcterms:W3CDTF">2006-05-18T19:48:12Z</dcterms:created>
  <dcterms:modified xsi:type="dcterms:W3CDTF">2014-04-07T10:26:46Z</dcterms:modified>
</cp:coreProperties>
</file>